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512" autoAdjust="0"/>
  </p:normalViewPr>
  <p:slideViewPr>
    <p:cSldViewPr snapToGrid="0">
      <p:cViewPr varScale="1">
        <p:scale>
          <a:sx n="70" d="100"/>
          <a:sy n="70" d="100"/>
        </p:scale>
        <p:origin x="-720"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0E8F07F-61A5-4AFE-80D3-9CF9A494A172}" type="datetimeFigureOut">
              <a:rPr lang="ru-RU" smtClean="0"/>
              <a:t>29.10.2024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85D1F6-8C35-4F2C-B6FB-0FC27BF1DC3F}" type="slidenum">
              <a:rPr lang="ru-RU" smtClean="0"/>
              <a:t>‹#›</a:t>
            </a:fld>
            <a:endParaRPr lang="ru-RU"/>
          </a:p>
        </p:txBody>
      </p:sp>
    </p:spTree>
    <p:extLst>
      <p:ext uri="{BB962C8B-B14F-4D97-AF65-F5344CB8AC3E}">
        <p14:creationId xmlns:p14="http://schemas.microsoft.com/office/powerpoint/2010/main" val="4001049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0E8F07F-61A5-4AFE-80D3-9CF9A494A172}" type="datetimeFigureOut">
              <a:rPr lang="ru-RU" smtClean="0"/>
              <a:t>29.10.2024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85D1F6-8C35-4F2C-B6FB-0FC27BF1DC3F}" type="slidenum">
              <a:rPr lang="ru-RU" smtClean="0"/>
              <a:t>‹#›</a:t>
            </a:fld>
            <a:endParaRPr lang="ru-RU"/>
          </a:p>
        </p:txBody>
      </p:sp>
    </p:spTree>
    <p:extLst>
      <p:ext uri="{BB962C8B-B14F-4D97-AF65-F5344CB8AC3E}">
        <p14:creationId xmlns:p14="http://schemas.microsoft.com/office/powerpoint/2010/main" val="3514736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0E8F07F-61A5-4AFE-80D3-9CF9A494A172}" type="datetimeFigureOut">
              <a:rPr lang="ru-RU" smtClean="0"/>
              <a:t>29.10.2024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85D1F6-8C35-4F2C-B6FB-0FC27BF1DC3F}" type="slidenum">
              <a:rPr lang="ru-RU" smtClean="0"/>
              <a:t>‹#›</a:t>
            </a:fld>
            <a:endParaRPr lang="ru-RU"/>
          </a:p>
        </p:txBody>
      </p:sp>
    </p:spTree>
    <p:extLst>
      <p:ext uri="{BB962C8B-B14F-4D97-AF65-F5344CB8AC3E}">
        <p14:creationId xmlns:p14="http://schemas.microsoft.com/office/powerpoint/2010/main" val="2803432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0E8F07F-61A5-4AFE-80D3-9CF9A494A172}" type="datetimeFigureOut">
              <a:rPr lang="ru-RU" smtClean="0"/>
              <a:t>29.10.2024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85D1F6-8C35-4F2C-B6FB-0FC27BF1DC3F}" type="slidenum">
              <a:rPr lang="ru-RU" smtClean="0"/>
              <a:t>‹#›</a:t>
            </a:fld>
            <a:endParaRPr lang="ru-RU"/>
          </a:p>
        </p:txBody>
      </p:sp>
    </p:spTree>
    <p:extLst>
      <p:ext uri="{BB962C8B-B14F-4D97-AF65-F5344CB8AC3E}">
        <p14:creationId xmlns:p14="http://schemas.microsoft.com/office/powerpoint/2010/main" val="4157219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0E8F07F-61A5-4AFE-80D3-9CF9A494A172}" type="datetimeFigureOut">
              <a:rPr lang="ru-RU" smtClean="0"/>
              <a:t>29.10.2024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85D1F6-8C35-4F2C-B6FB-0FC27BF1DC3F}" type="slidenum">
              <a:rPr lang="ru-RU" smtClean="0"/>
              <a:t>‹#›</a:t>
            </a:fld>
            <a:endParaRPr lang="ru-RU"/>
          </a:p>
        </p:txBody>
      </p:sp>
    </p:spTree>
    <p:extLst>
      <p:ext uri="{BB962C8B-B14F-4D97-AF65-F5344CB8AC3E}">
        <p14:creationId xmlns:p14="http://schemas.microsoft.com/office/powerpoint/2010/main" val="2624908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0E8F07F-61A5-4AFE-80D3-9CF9A494A172}" type="datetimeFigureOut">
              <a:rPr lang="ru-RU" smtClean="0"/>
              <a:t>29.10.2024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E85D1F6-8C35-4F2C-B6FB-0FC27BF1DC3F}" type="slidenum">
              <a:rPr lang="ru-RU" smtClean="0"/>
              <a:t>‹#›</a:t>
            </a:fld>
            <a:endParaRPr lang="ru-RU"/>
          </a:p>
        </p:txBody>
      </p:sp>
    </p:spTree>
    <p:extLst>
      <p:ext uri="{BB962C8B-B14F-4D97-AF65-F5344CB8AC3E}">
        <p14:creationId xmlns:p14="http://schemas.microsoft.com/office/powerpoint/2010/main" val="3317401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0E8F07F-61A5-4AFE-80D3-9CF9A494A172}" type="datetimeFigureOut">
              <a:rPr lang="ru-RU" smtClean="0"/>
              <a:t>29.10.2024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E85D1F6-8C35-4F2C-B6FB-0FC27BF1DC3F}" type="slidenum">
              <a:rPr lang="ru-RU" smtClean="0"/>
              <a:t>‹#›</a:t>
            </a:fld>
            <a:endParaRPr lang="ru-RU"/>
          </a:p>
        </p:txBody>
      </p:sp>
    </p:spTree>
    <p:extLst>
      <p:ext uri="{BB962C8B-B14F-4D97-AF65-F5344CB8AC3E}">
        <p14:creationId xmlns:p14="http://schemas.microsoft.com/office/powerpoint/2010/main" val="3094556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0E8F07F-61A5-4AFE-80D3-9CF9A494A172}" type="datetimeFigureOut">
              <a:rPr lang="ru-RU" smtClean="0"/>
              <a:t>29.10.2024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E85D1F6-8C35-4F2C-B6FB-0FC27BF1DC3F}" type="slidenum">
              <a:rPr lang="ru-RU" smtClean="0"/>
              <a:t>‹#›</a:t>
            </a:fld>
            <a:endParaRPr lang="ru-RU"/>
          </a:p>
        </p:txBody>
      </p:sp>
    </p:spTree>
    <p:extLst>
      <p:ext uri="{BB962C8B-B14F-4D97-AF65-F5344CB8AC3E}">
        <p14:creationId xmlns:p14="http://schemas.microsoft.com/office/powerpoint/2010/main" val="3943216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0E8F07F-61A5-4AFE-80D3-9CF9A494A172}" type="datetimeFigureOut">
              <a:rPr lang="ru-RU" smtClean="0"/>
              <a:t>29.10.2024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E85D1F6-8C35-4F2C-B6FB-0FC27BF1DC3F}" type="slidenum">
              <a:rPr lang="ru-RU" smtClean="0"/>
              <a:t>‹#›</a:t>
            </a:fld>
            <a:endParaRPr lang="ru-RU"/>
          </a:p>
        </p:txBody>
      </p:sp>
    </p:spTree>
    <p:extLst>
      <p:ext uri="{BB962C8B-B14F-4D97-AF65-F5344CB8AC3E}">
        <p14:creationId xmlns:p14="http://schemas.microsoft.com/office/powerpoint/2010/main" val="2094860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80E8F07F-61A5-4AFE-80D3-9CF9A494A172}" type="datetimeFigureOut">
              <a:rPr lang="ru-RU" smtClean="0"/>
              <a:t>29.10.2024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E85D1F6-8C35-4F2C-B6FB-0FC27BF1DC3F}" type="slidenum">
              <a:rPr lang="ru-RU" smtClean="0"/>
              <a:t>‹#›</a:t>
            </a:fld>
            <a:endParaRPr lang="ru-RU"/>
          </a:p>
        </p:txBody>
      </p:sp>
    </p:spTree>
    <p:extLst>
      <p:ext uri="{BB962C8B-B14F-4D97-AF65-F5344CB8AC3E}">
        <p14:creationId xmlns:p14="http://schemas.microsoft.com/office/powerpoint/2010/main" val="2810150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80E8F07F-61A5-4AFE-80D3-9CF9A494A172}" type="datetimeFigureOut">
              <a:rPr lang="ru-RU" smtClean="0"/>
              <a:t>29.10.2024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E85D1F6-8C35-4F2C-B6FB-0FC27BF1DC3F}" type="slidenum">
              <a:rPr lang="ru-RU" smtClean="0"/>
              <a:t>‹#›</a:t>
            </a:fld>
            <a:endParaRPr lang="ru-RU"/>
          </a:p>
        </p:txBody>
      </p:sp>
    </p:spTree>
    <p:extLst>
      <p:ext uri="{BB962C8B-B14F-4D97-AF65-F5344CB8AC3E}">
        <p14:creationId xmlns:p14="http://schemas.microsoft.com/office/powerpoint/2010/main" val="2391273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E8F07F-61A5-4AFE-80D3-9CF9A494A172}" type="datetimeFigureOut">
              <a:rPr lang="ru-RU" smtClean="0"/>
              <a:t>29.10.2024</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85D1F6-8C35-4F2C-B6FB-0FC27BF1DC3F}" type="slidenum">
              <a:rPr lang="ru-RU" smtClean="0"/>
              <a:t>‹#›</a:t>
            </a:fld>
            <a:endParaRPr lang="ru-RU"/>
          </a:p>
        </p:txBody>
      </p:sp>
    </p:spTree>
    <p:extLst>
      <p:ext uri="{BB962C8B-B14F-4D97-AF65-F5344CB8AC3E}">
        <p14:creationId xmlns:p14="http://schemas.microsoft.com/office/powerpoint/2010/main" val="3520430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1474" y="170657"/>
            <a:ext cx="11133221" cy="1353343"/>
          </a:xfrm>
        </p:spPr>
        <p:txBody>
          <a:bodyPr>
            <a:normAutofit fontScale="90000"/>
          </a:bodyPr>
          <a:lstStyle/>
          <a:p>
            <a:r>
              <a:rPr lang="ru-RU" sz="2800" dirty="0" smtClean="0">
                <a:latin typeface="Times New Roman" panose="02020603050405020304" pitchFamily="18" charset="0"/>
                <a:cs typeface="Times New Roman" panose="02020603050405020304" pitchFamily="18" charset="0"/>
              </a:rPr>
              <a:t>Министерство образования Омской области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БУ ДО «Омский областной детско-юношеский центр туризма и краеведения» </a:t>
            </a:r>
            <a:br>
              <a:rPr lang="ru-RU" sz="2800" dirty="0" smtClean="0">
                <a:latin typeface="Times New Roman" panose="02020603050405020304" pitchFamily="18" charset="0"/>
                <a:cs typeface="Times New Roman" panose="02020603050405020304" pitchFamily="18" charset="0"/>
              </a:rPr>
            </a:br>
            <a:r>
              <a:rPr lang="ru-RU" sz="2800" b="1" dirty="0" smtClean="0">
                <a:latin typeface="Times New Roman" panose="02020603050405020304" pitchFamily="18" charset="0"/>
                <a:cs typeface="Times New Roman" panose="02020603050405020304" pitchFamily="18" charset="0"/>
              </a:rPr>
              <a:t>«</a:t>
            </a:r>
            <a:r>
              <a:rPr lang="ru-RU" sz="2800" b="1" dirty="0">
                <a:latin typeface="Times New Roman" panose="02020603050405020304" pitchFamily="18" charset="0"/>
                <a:cs typeface="Times New Roman" panose="02020603050405020304" pitchFamily="18" charset="0"/>
              </a:rPr>
              <a:t>Соленое зеркало Омской области»</a:t>
            </a:r>
          </a:p>
        </p:txBody>
      </p:sp>
      <p:pic>
        <p:nvPicPr>
          <p:cNvPr id="4" name="Рисунок 3"/>
          <p:cNvPicPr>
            <a:picLocks noChangeAspect="1"/>
          </p:cNvPicPr>
          <p:nvPr/>
        </p:nvPicPr>
        <p:blipFill>
          <a:blip r:embed="rId2"/>
          <a:stretch>
            <a:fillRect/>
          </a:stretch>
        </p:blipFill>
        <p:spPr>
          <a:xfrm>
            <a:off x="0" y="0"/>
            <a:ext cx="1061049" cy="1061049"/>
          </a:xfrm>
          <a:prstGeom prst="rect">
            <a:avLst/>
          </a:prstGeom>
        </p:spPr>
      </p:pic>
      <p:pic>
        <p:nvPicPr>
          <p:cNvPr id="5" name="Рисунок 4"/>
          <p:cNvPicPr>
            <a:picLocks noChangeAspect="1"/>
          </p:cNvPicPr>
          <p:nvPr/>
        </p:nvPicPr>
        <p:blipFill>
          <a:blip r:embed="rId3"/>
          <a:stretch>
            <a:fillRect/>
          </a:stretch>
        </p:blipFill>
        <p:spPr>
          <a:xfrm>
            <a:off x="2802816" y="1694657"/>
            <a:ext cx="6998880" cy="466825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2808102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3657" y="214148"/>
            <a:ext cx="10094344" cy="506053"/>
          </a:xfrm>
        </p:spPr>
        <p:txBody>
          <a:bodyPr>
            <a:noAutofit/>
          </a:bodyPr>
          <a:lstStyle/>
          <a:p>
            <a:pPr algn="ctr"/>
            <a:r>
              <a:rPr lang="ru-RU" sz="3600" b="1" dirty="0">
                <a:latin typeface="Times New Roman" panose="02020603050405020304" pitchFamily="18" charset="0"/>
                <a:cs typeface="Times New Roman" panose="02020603050405020304" pitchFamily="18" charset="0"/>
              </a:rPr>
              <a:t>О</a:t>
            </a:r>
            <a:r>
              <a:rPr lang="ru-RU" sz="3600" b="1" dirty="0" smtClean="0">
                <a:latin typeface="Times New Roman" panose="02020603050405020304" pitchFamily="18" charset="0"/>
                <a:cs typeface="Times New Roman" panose="02020603050405020304" pitchFamily="18" charset="0"/>
              </a:rPr>
              <a:t>зеро </a:t>
            </a:r>
            <a:r>
              <a:rPr lang="ru-RU" sz="3600" b="1" dirty="0">
                <a:latin typeface="Times New Roman" panose="02020603050405020304" pitchFamily="18" charset="0"/>
                <a:cs typeface="Times New Roman" panose="02020603050405020304" pitchFamily="18" charset="0"/>
              </a:rPr>
              <a:t>Эбейты</a:t>
            </a:r>
            <a:br>
              <a:rPr lang="ru-RU" sz="3600" b="1" dirty="0">
                <a:latin typeface="Times New Roman" panose="02020603050405020304" pitchFamily="18" charset="0"/>
                <a:cs typeface="Times New Roman" panose="02020603050405020304" pitchFamily="18" charset="0"/>
              </a:rPr>
            </a:br>
            <a:endParaRPr lang="ru-RU" sz="36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97417" y="1105989"/>
            <a:ext cx="3933043" cy="5177839"/>
          </a:xfrm>
        </p:spPr>
        <p:txBody>
          <a:bodyPr>
            <a:normAutofit fontScale="62500" lnSpcReduction="20000"/>
          </a:bodyPr>
          <a:lstStyle/>
          <a:p>
            <a:pPr marL="0" indent="0">
              <a:buNone/>
            </a:pPr>
            <a:r>
              <a:rPr lang="ru-RU" dirty="0">
                <a:latin typeface="Times New Roman" panose="02020603050405020304" pitchFamily="18" charset="0"/>
                <a:cs typeface="Times New Roman" panose="02020603050405020304" pitchFamily="18" charset="0"/>
              </a:rPr>
              <a:t>Эбейты́ — самое большое солёное озеро Омской области, расположено на юго-западе региона на стыке границ трёх районов — </a:t>
            </a:r>
            <a:r>
              <a:rPr lang="ru-RU" dirty="0" err="1">
                <a:latin typeface="Times New Roman" panose="02020603050405020304" pitchFamily="18" charset="0"/>
                <a:cs typeface="Times New Roman" panose="02020603050405020304" pitchFamily="18" charset="0"/>
              </a:rPr>
              <a:t>Москаленского</a:t>
            </a:r>
            <a:r>
              <a:rPr lang="ru-RU" dirty="0">
                <a:latin typeface="Times New Roman" panose="02020603050405020304" pitchFamily="18" charset="0"/>
                <a:cs typeface="Times New Roman" panose="02020603050405020304" pitchFamily="18" charset="0"/>
              </a:rPr>
              <a:t>, Полтавского и </a:t>
            </a:r>
            <a:r>
              <a:rPr lang="ru-RU" dirty="0" err="1">
                <a:latin typeface="Times New Roman" panose="02020603050405020304" pitchFamily="18" charset="0"/>
                <a:cs typeface="Times New Roman" panose="02020603050405020304" pitchFamily="18" charset="0"/>
              </a:rPr>
              <a:t>Исилькульского</a:t>
            </a:r>
            <a:r>
              <a:rPr lang="ru-RU" dirty="0">
                <a:latin typeface="Times New Roman" panose="02020603050405020304" pitchFamily="18" charset="0"/>
                <a:cs typeface="Times New Roman" panose="02020603050405020304" pitchFamily="18" charset="0"/>
              </a:rPr>
              <a:t>. Обладает огромными запасами лечебных грязей. Длина озера, по данным разных исследователей, составляет от 12 до 13,9 километров, ширина — от 7 до 11,7 километров, окружность — 34 километра. Площадь озера непостоянна и в настоящее время по различным оценкам составляет от 90 до 113 км². Глубина озера колеблется в разные годы от 0,6 до 3 метров.</a:t>
            </a:r>
          </a:p>
          <a:p>
            <a:pPr marL="0" indent="0">
              <a:buNone/>
            </a:pPr>
            <a:endParaRPr lang="ru-RU" dirty="0">
              <a:latin typeface="Times New Roman" panose="02020603050405020304" pitchFamily="18" charset="0"/>
              <a:cs typeface="Times New Roman" panose="02020603050405020304" pitchFamily="18" charset="0"/>
            </a:endParaRPr>
          </a:p>
          <a:p>
            <a:pPr marL="0" indent="0">
              <a:buNone/>
            </a:pPr>
            <a:r>
              <a:rPr lang="ru-RU" dirty="0">
                <a:latin typeface="Times New Roman" panose="02020603050405020304" pitchFamily="18" charset="0"/>
                <a:cs typeface="Times New Roman" panose="02020603050405020304" pitchFamily="18" charset="0"/>
              </a:rPr>
              <a:t>В 1979 году озеро Эбейты объявлено водным памятником </a:t>
            </a:r>
            <a:r>
              <a:rPr lang="ru-RU" dirty="0" smtClean="0">
                <a:latin typeface="Times New Roman" panose="02020603050405020304" pitchFamily="18" charset="0"/>
                <a:cs typeface="Times New Roman" panose="02020603050405020304" pitchFamily="18" charset="0"/>
              </a:rPr>
              <a:t>природы.</a:t>
            </a:r>
          </a:p>
          <a:p>
            <a:pPr marL="0" indent="0">
              <a:buNone/>
            </a:pPr>
            <a:endParaRPr lang="ru-RU" dirty="0">
              <a:latin typeface="Times New Roman" panose="02020603050405020304" pitchFamily="18" charset="0"/>
              <a:cs typeface="Times New Roman" panose="02020603050405020304" pitchFamily="18" charset="0"/>
            </a:endParaRPr>
          </a:p>
          <a:p>
            <a:pPr marL="0" indent="0">
              <a:buNone/>
            </a:pPr>
            <a:r>
              <a:rPr lang="ru-RU" b="1" dirty="0" smtClean="0">
                <a:solidFill>
                  <a:srgbClr val="FF0000"/>
                </a:solidFill>
                <a:latin typeface="Times New Roman" panose="02020603050405020304" pitchFamily="18" charset="0"/>
                <a:cs typeface="Times New Roman" panose="02020603050405020304" pitchFamily="18" charset="0"/>
              </a:rPr>
              <a:t>Участники посетят экологическую тропу, </a:t>
            </a:r>
            <a:r>
              <a:rPr lang="ru-RU" b="1" dirty="0">
                <a:solidFill>
                  <a:srgbClr val="FF0000"/>
                </a:solidFill>
                <a:latin typeface="Times New Roman" panose="02020603050405020304" pitchFamily="18" charset="0"/>
                <a:cs typeface="Times New Roman" panose="02020603050405020304" pitchFamily="18" charset="0"/>
              </a:rPr>
              <a:t>которая знакомит с особенностями водоема</a:t>
            </a:r>
            <a:r>
              <a:rPr lang="ru-RU" b="1" dirty="0" smtClean="0">
                <a:solidFill>
                  <a:srgbClr val="FF0000"/>
                </a:solidFill>
                <a:latin typeface="Times New Roman" panose="02020603050405020304" pitchFamily="18" charset="0"/>
                <a:cs typeface="Times New Roman" panose="02020603050405020304" pitchFamily="18" charset="0"/>
              </a:rPr>
              <a:t>.</a:t>
            </a:r>
            <a:endParaRPr lang="ru-RU" b="1" dirty="0">
              <a:solidFill>
                <a:srgbClr val="FF0000"/>
              </a:solidFill>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8335865" y="747632"/>
            <a:ext cx="3690797" cy="5536196"/>
          </a:xfrm>
          <a:prstGeom prst="rect">
            <a:avLst/>
          </a:prstGeom>
        </p:spPr>
      </p:pic>
      <p:pic>
        <p:nvPicPr>
          <p:cNvPr id="5" name="Рисунок 4"/>
          <p:cNvPicPr>
            <a:picLocks noChangeAspect="1"/>
          </p:cNvPicPr>
          <p:nvPr/>
        </p:nvPicPr>
        <p:blipFill>
          <a:blip r:embed="rId3"/>
          <a:stretch>
            <a:fillRect/>
          </a:stretch>
        </p:blipFill>
        <p:spPr>
          <a:xfrm>
            <a:off x="4448291" y="747632"/>
            <a:ext cx="3769743" cy="5573835"/>
          </a:xfrm>
          <a:prstGeom prst="rect">
            <a:avLst/>
          </a:prstGeom>
        </p:spPr>
      </p:pic>
      <p:cxnSp>
        <p:nvCxnSpPr>
          <p:cNvPr id="8" name="Прямая со стрелкой 7"/>
          <p:cNvCxnSpPr/>
          <p:nvPr/>
        </p:nvCxnSpPr>
        <p:spPr>
          <a:xfrm flipH="1">
            <a:off x="5357004" y="4451230"/>
            <a:ext cx="353683" cy="47445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4147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40278" y="365126"/>
            <a:ext cx="10413521" cy="661418"/>
          </a:xfrm>
        </p:spPr>
        <p:txBody>
          <a:bodyPr>
            <a:normAutofit fontScale="90000"/>
          </a:bodyPr>
          <a:lstStyle/>
          <a:p>
            <a:pPr algn="ctr"/>
            <a:r>
              <a:rPr lang="ru-RU" sz="3600" dirty="0">
                <a:latin typeface="Times New Roman" panose="02020603050405020304" pitchFamily="18" charset="0"/>
                <a:cs typeface="Times New Roman" panose="02020603050405020304" pitchFamily="18" charset="0"/>
              </a:rPr>
              <a:t>Историческая </a:t>
            </a:r>
            <a:r>
              <a:rPr lang="ru-RU" sz="3600" dirty="0" smtClean="0">
                <a:latin typeface="Times New Roman" panose="02020603050405020304" pitchFamily="18" charset="0"/>
                <a:cs typeface="Times New Roman" panose="02020603050405020304" pitchFamily="18" charset="0"/>
              </a:rPr>
              <a:t>справка. Озеро </a:t>
            </a:r>
            <a:r>
              <a:rPr lang="ru-RU" sz="3600" dirty="0">
                <a:latin typeface="Times New Roman" panose="02020603050405020304" pitchFamily="18" charset="0"/>
                <a:cs typeface="Times New Roman" panose="02020603050405020304" pitchFamily="18" charset="0"/>
              </a:rPr>
              <a:t>Эбейты</a:t>
            </a:r>
            <a:r>
              <a:rPr lang="ru-RU" dirty="0"/>
              <a:t/>
            </a:r>
            <a:br>
              <a:rPr lang="ru-RU" dirty="0"/>
            </a:br>
            <a:endParaRPr lang="ru-RU" dirty="0"/>
          </a:p>
        </p:txBody>
      </p:sp>
      <p:sp>
        <p:nvSpPr>
          <p:cNvPr id="3" name="Объект 2"/>
          <p:cNvSpPr>
            <a:spLocks noGrp="1"/>
          </p:cNvSpPr>
          <p:nvPr>
            <p:ph idx="1"/>
          </p:nvPr>
        </p:nvSpPr>
        <p:spPr>
          <a:xfrm>
            <a:off x="241540" y="957532"/>
            <a:ext cx="4839418" cy="5287993"/>
          </a:xfrm>
        </p:spPr>
        <p:txBody>
          <a:bodyPr>
            <a:normAutofit fontScale="92500" lnSpcReduction="10000"/>
          </a:bodyPr>
          <a:lstStyle/>
          <a:p>
            <a:pPr marL="0" indent="0">
              <a:buNone/>
            </a:pPr>
            <a:r>
              <a:rPr lang="ru-RU" sz="2000" dirty="0">
                <a:latin typeface="Times New Roman" panose="02020603050405020304" pitchFamily="18" charset="0"/>
                <a:cs typeface="Times New Roman" panose="02020603050405020304" pitchFamily="18" charset="0"/>
              </a:rPr>
              <a:t>Впервые в литературных источниках озеро Эбейты упоминается профессором Шмидтом в 1887 году. Геологические исследования озера ведутся с 1928 года, поэтому оно неплохо изучено.</a:t>
            </a:r>
          </a:p>
          <a:p>
            <a:pPr marL="0" indent="0">
              <a:buNone/>
            </a:pPr>
            <a:endParaRPr lang="ru-RU" sz="2000" dirty="0">
              <a:latin typeface="Times New Roman" panose="02020603050405020304" pitchFamily="18" charset="0"/>
              <a:cs typeface="Times New Roman" panose="02020603050405020304" pitchFamily="18" charset="0"/>
            </a:endParaRPr>
          </a:p>
          <a:p>
            <a:pPr marL="0" indent="0">
              <a:buNone/>
            </a:pPr>
            <a:r>
              <a:rPr lang="ru-RU" sz="2000" dirty="0" err="1">
                <a:latin typeface="Times New Roman" panose="02020603050405020304" pitchFamily="18" charset="0"/>
                <a:cs typeface="Times New Roman" panose="02020603050405020304" pitchFamily="18" charset="0"/>
              </a:rPr>
              <a:t>Геоморфологически</a:t>
            </a:r>
            <a:r>
              <a:rPr lang="ru-RU" sz="2000" dirty="0">
                <a:latin typeface="Times New Roman" panose="02020603050405020304" pitchFamily="18" charset="0"/>
                <a:cs typeface="Times New Roman" panose="02020603050405020304" pitchFamily="18" charset="0"/>
              </a:rPr>
              <a:t> территория озера Эбейты входит в состав </a:t>
            </a:r>
            <a:r>
              <a:rPr lang="ru-RU" sz="2000" dirty="0" err="1">
                <a:latin typeface="Times New Roman" panose="02020603050405020304" pitchFamily="18" charset="0"/>
                <a:cs typeface="Times New Roman" panose="02020603050405020304" pitchFamily="18" charset="0"/>
              </a:rPr>
              <a:t>Ишимо</a:t>
            </a:r>
            <a:r>
              <a:rPr lang="ru-RU" sz="2000" dirty="0">
                <a:latin typeface="Times New Roman" panose="02020603050405020304" pitchFamily="18" charset="0"/>
                <a:cs typeface="Times New Roman" panose="02020603050405020304" pitchFamily="18" charset="0"/>
              </a:rPr>
              <a:t>-Иртышского структурно-геоморфологического эрозионно-аккумулятивного района. Общая </a:t>
            </a:r>
            <a:r>
              <a:rPr lang="ru-RU" sz="2000" dirty="0" err="1">
                <a:latin typeface="Times New Roman" panose="02020603050405020304" pitchFamily="18" charset="0"/>
                <a:cs typeface="Times New Roman" panose="02020603050405020304" pitchFamily="18" charset="0"/>
              </a:rPr>
              <a:t>равнинность</a:t>
            </a:r>
            <a:r>
              <a:rPr lang="ru-RU" sz="2000" dirty="0">
                <a:latin typeface="Times New Roman" panose="02020603050405020304" pitchFamily="18" charset="0"/>
                <a:cs typeface="Times New Roman" panose="02020603050405020304" pitchFamily="18" charset="0"/>
              </a:rPr>
              <a:t> рельефа территории обусловлена наличием горизонтально залегающих озёрных и </a:t>
            </a:r>
            <a:r>
              <a:rPr lang="ru-RU" sz="2000" dirty="0" err="1">
                <a:latin typeface="Times New Roman" panose="02020603050405020304" pitchFamily="18" charset="0"/>
                <a:cs typeface="Times New Roman" panose="02020603050405020304" pitchFamily="18" charset="0"/>
              </a:rPr>
              <a:t>озёрно</a:t>
            </a:r>
            <a:r>
              <a:rPr lang="ru-RU" sz="2000" dirty="0">
                <a:latin typeface="Times New Roman" panose="02020603050405020304" pitchFamily="18" charset="0"/>
                <a:cs typeface="Times New Roman" panose="02020603050405020304" pitchFamily="18" charset="0"/>
              </a:rPr>
              <a:t>-аллювиальных неогеновых и четвертичных отложений, покрытых субаэральными озерными осадками. Формирование этой поверхности закончилось в неогене. Заложение озёрных котловин и древних долин стока происходило в </a:t>
            </a:r>
            <a:r>
              <a:rPr lang="ru-RU" sz="2000" dirty="0" err="1">
                <a:latin typeface="Times New Roman" panose="02020603050405020304" pitchFamily="18" charset="0"/>
                <a:cs typeface="Times New Roman" panose="02020603050405020304" pitchFamily="18" charset="0"/>
              </a:rPr>
              <a:t>среднечетвертичное</a:t>
            </a:r>
            <a:r>
              <a:rPr lang="ru-RU" sz="2000" dirty="0">
                <a:latin typeface="Times New Roman" panose="02020603050405020304" pitchFamily="18" charset="0"/>
                <a:cs typeface="Times New Roman" panose="02020603050405020304" pitchFamily="18" charset="0"/>
              </a:rPr>
              <a:t> время.</a:t>
            </a:r>
          </a:p>
        </p:txBody>
      </p:sp>
      <p:pic>
        <p:nvPicPr>
          <p:cNvPr id="4" name="Рисунок 3"/>
          <p:cNvPicPr>
            <a:picLocks noChangeAspect="1"/>
          </p:cNvPicPr>
          <p:nvPr/>
        </p:nvPicPr>
        <p:blipFill>
          <a:blip r:embed="rId2"/>
          <a:stretch>
            <a:fillRect/>
          </a:stretch>
        </p:blipFill>
        <p:spPr>
          <a:xfrm>
            <a:off x="5314999" y="834118"/>
            <a:ext cx="5373539" cy="5603834"/>
          </a:xfrm>
          <a:prstGeom prst="rect">
            <a:avLst/>
          </a:prstGeom>
        </p:spPr>
      </p:pic>
    </p:spTree>
    <p:extLst>
      <p:ext uri="{BB962C8B-B14F-4D97-AF65-F5344CB8AC3E}">
        <p14:creationId xmlns:p14="http://schemas.microsoft.com/office/powerpoint/2010/main" val="3691764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43829" y="309225"/>
            <a:ext cx="10620555" cy="601033"/>
          </a:xfrm>
        </p:spPr>
        <p:txBody>
          <a:bodyPr>
            <a:noAutofit/>
          </a:bodyPr>
          <a:lstStyle/>
          <a:p>
            <a:pPr algn="ctr"/>
            <a:r>
              <a:rPr lang="ru-RU" sz="2800" b="1" dirty="0">
                <a:latin typeface="Times New Roman" panose="02020603050405020304" pitchFamily="18" charset="0"/>
                <a:cs typeface="Times New Roman" panose="02020603050405020304" pitchFamily="18" charset="0"/>
              </a:rPr>
              <a:t>Оздоровительные свойства водоема</a:t>
            </a:r>
            <a:br>
              <a:rPr lang="ru-RU" sz="2800" b="1" dirty="0">
                <a:latin typeface="Times New Roman" panose="02020603050405020304" pitchFamily="18" charset="0"/>
                <a:cs typeface="Times New Roman" panose="02020603050405020304" pitchFamily="18" charset="0"/>
              </a:rPr>
            </a:br>
            <a:endParaRPr lang="ru-RU"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64127" y="781718"/>
            <a:ext cx="6071804" cy="6076282"/>
          </a:xfrm>
        </p:spPr>
        <p:txBody>
          <a:bodyPr>
            <a:noAutofit/>
          </a:bodyPr>
          <a:lstStyle/>
          <a:p>
            <a:pPr marL="0" indent="0" algn="just">
              <a:lnSpc>
                <a:spcPct val="80000"/>
              </a:lnSpc>
              <a:spcBef>
                <a:spcPts val="0"/>
              </a:spcBef>
              <a:buNone/>
            </a:pPr>
            <a:r>
              <a:rPr lang="ru-RU" sz="1600" dirty="0">
                <a:latin typeface="Times New Roman" panose="02020603050405020304" pitchFamily="18" charset="0"/>
                <a:cs typeface="Times New Roman" panose="02020603050405020304" pitchFamily="18" charset="0"/>
              </a:rPr>
              <a:t>Озеро Эбейты (Омская область) не подходит для традиционного пляжного отдыха из-за высокой солености. По этой причине местную воду называют рапой, то есть жидкостью с высокой концентрацией солей. По составу она сульфатно-хлоридная натриевая, без цвета и запаха. Соленость — около 300 г/л, к концу жаркого сезона увеличивается: значение схоже с показателями Мёртвого моря. Вкус воды горько-соленый, для питья она не пригодна. Долго купаться в озере Эбейты не рекомендуется, так как содержащиеся в воде высокоактивные вещества обладают лечебным эффектом.</a:t>
            </a:r>
          </a:p>
          <a:p>
            <a:pPr marL="0" indent="0" algn="just">
              <a:lnSpc>
                <a:spcPct val="80000"/>
              </a:lnSpc>
              <a:spcBef>
                <a:spcPts val="0"/>
              </a:spcBef>
              <a:buNone/>
            </a:pPr>
            <a:endParaRPr lang="ru-RU" sz="1600" dirty="0">
              <a:latin typeface="Times New Roman" panose="02020603050405020304" pitchFamily="18" charset="0"/>
              <a:cs typeface="Times New Roman" panose="02020603050405020304" pitchFamily="18" charset="0"/>
            </a:endParaRPr>
          </a:p>
          <a:p>
            <a:pPr marL="0" indent="0" algn="just">
              <a:lnSpc>
                <a:spcPct val="80000"/>
              </a:lnSpc>
              <a:spcBef>
                <a:spcPts val="0"/>
              </a:spcBef>
              <a:buNone/>
            </a:pPr>
            <a:r>
              <a:rPr lang="ru-RU" sz="1600" dirty="0">
                <a:latin typeface="Times New Roman" panose="02020603050405020304" pitchFamily="18" charset="0"/>
                <a:cs typeface="Times New Roman" panose="02020603050405020304" pitchFamily="18" charset="0"/>
              </a:rPr>
              <a:t>Важный природный оздоровительный фактор — целебные грязи, которые представляют собой черные пластичные иловые отложения. Базовый состав такой же, как у рапы озера Эбейты: грязи сульфатно-хлоридные натриевые, минерализация — 235 г/дм³.</a:t>
            </a:r>
          </a:p>
          <a:p>
            <a:pPr marL="0" indent="0" algn="just">
              <a:lnSpc>
                <a:spcPct val="80000"/>
              </a:lnSpc>
              <a:spcBef>
                <a:spcPts val="0"/>
              </a:spcBef>
              <a:buNone/>
            </a:pPr>
            <a:endParaRPr lang="ru-RU" sz="1600" dirty="0">
              <a:latin typeface="Times New Roman" panose="02020603050405020304" pitchFamily="18" charset="0"/>
              <a:cs typeface="Times New Roman" panose="02020603050405020304" pitchFamily="18" charset="0"/>
            </a:endParaRPr>
          </a:p>
          <a:p>
            <a:pPr marL="0" indent="0" algn="just">
              <a:lnSpc>
                <a:spcPct val="80000"/>
              </a:lnSpc>
              <a:spcBef>
                <a:spcPts val="0"/>
              </a:spcBef>
              <a:buNone/>
            </a:pPr>
            <a:r>
              <a:rPr lang="ru-RU" sz="1600" dirty="0">
                <a:latin typeface="Times New Roman" panose="02020603050405020304" pitchFamily="18" charset="0"/>
                <a:cs typeface="Times New Roman" panose="02020603050405020304" pitchFamily="18" charset="0"/>
              </a:rPr>
              <a:t>Запасы лечебной грязи водоема можно назвать практически неисчерпаемыми. Согласно расчетам специалистов, ее хватило бы на 1000–1500 лет работы бальнеогрязевого курорта, рассчитанного на одновременный прием 200 человек. Предполагаемый объем запасов грязей составляет порядка 5 млн м³</a:t>
            </a:r>
            <a:r>
              <a:rPr lang="ru-RU" sz="1600" dirty="0" smtClean="0">
                <a:latin typeface="Times New Roman" panose="02020603050405020304" pitchFamily="18" charset="0"/>
                <a:cs typeface="Times New Roman" panose="02020603050405020304" pitchFamily="18" charset="0"/>
              </a:rPr>
              <a:t>.</a:t>
            </a:r>
          </a:p>
          <a:p>
            <a:pPr marL="0" indent="0" algn="just">
              <a:lnSpc>
                <a:spcPct val="80000"/>
              </a:lnSpc>
              <a:spcBef>
                <a:spcPts val="0"/>
              </a:spcBef>
              <a:buNone/>
            </a:pPr>
            <a:r>
              <a:rPr lang="ru-RU" sz="1600" b="1" dirty="0" smtClean="0">
                <a:solidFill>
                  <a:srgbClr val="C00000"/>
                </a:solidFill>
                <a:latin typeface="Times New Roman" panose="02020603050405020304" pitchFamily="18" charset="0"/>
                <a:cs typeface="Times New Roman" panose="02020603050405020304" pitchFamily="18" charset="0"/>
              </a:rPr>
              <a:t>Во время экскурсии участники смогут  искупаться, собрать соль, рапу или грязь</a:t>
            </a:r>
            <a:endParaRPr lang="ru-RU" sz="1600" b="1" dirty="0">
              <a:solidFill>
                <a:srgbClr val="C00000"/>
              </a:solidFill>
              <a:latin typeface="Times New Roman" panose="02020603050405020304" pitchFamily="18" charset="0"/>
              <a:cs typeface="Times New Roman" panose="02020603050405020304" pitchFamily="18" charset="0"/>
            </a:endParaRPr>
          </a:p>
        </p:txBody>
      </p:sp>
      <p:pic>
        <p:nvPicPr>
          <p:cNvPr id="6" name="Рисунок 5"/>
          <p:cNvPicPr>
            <a:picLocks noChangeAspect="1"/>
          </p:cNvPicPr>
          <p:nvPr/>
        </p:nvPicPr>
        <p:blipFill rotWithShape="1">
          <a:blip r:embed="rId2"/>
          <a:srcRect l="3345" t="6753" r="-1" b="1862"/>
          <a:stretch/>
        </p:blipFill>
        <p:spPr>
          <a:xfrm>
            <a:off x="7416849" y="300516"/>
            <a:ext cx="4578111" cy="3239589"/>
          </a:xfrm>
          <a:prstGeom prst="rect">
            <a:avLst/>
          </a:prstGeom>
        </p:spPr>
      </p:pic>
      <p:pic>
        <p:nvPicPr>
          <p:cNvPr id="4" name="Рисунок 3"/>
          <p:cNvPicPr>
            <a:picLocks noChangeAspect="1"/>
          </p:cNvPicPr>
          <p:nvPr/>
        </p:nvPicPr>
        <p:blipFill>
          <a:blip r:embed="rId3"/>
          <a:stretch>
            <a:fillRect/>
          </a:stretch>
        </p:blipFill>
        <p:spPr>
          <a:xfrm>
            <a:off x="7416849" y="3540105"/>
            <a:ext cx="4589672" cy="3212770"/>
          </a:xfrm>
          <a:prstGeom prst="rect">
            <a:avLst/>
          </a:prstGeom>
        </p:spPr>
      </p:pic>
    </p:spTree>
    <p:extLst>
      <p:ext uri="{BB962C8B-B14F-4D97-AF65-F5344CB8AC3E}">
        <p14:creationId xmlns:p14="http://schemas.microsoft.com/office/powerpoint/2010/main" val="404125254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228</TotalTime>
  <Words>381</Words>
  <Application>Microsoft Office PowerPoint</Application>
  <PresentationFormat>Произвольный</PresentationFormat>
  <Paragraphs>18</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Тема Office</vt:lpstr>
      <vt:lpstr>Министерство образования Омской области   БУ ДО «Омский областной детско-юношеский центр туризма и краеведения»  «Соленое зеркало Омской области»</vt:lpstr>
      <vt:lpstr>Озеро Эбейты </vt:lpstr>
      <vt:lpstr>Историческая справка. Озеро Эбейты </vt:lpstr>
      <vt:lpstr>Оздоровительные свойства водоема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Министерство образования Омской области   БУ ДО «Омский областной детско-юношеский центр туризма и краеведения»  «Соленое зеркало Омской области»</dc:title>
  <dc:creator>borodarav@mail.ru</dc:creator>
  <cp:lastModifiedBy>turist123@mail.ru</cp:lastModifiedBy>
  <cp:revision>16</cp:revision>
  <dcterms:created xsi:type="dcterms:W3CDTF">2022-11-22T12:38:07Z</dcterms:created>
  <dcterms:modified xsi:type="dcterms:W3CDTF">2024-10-29T04:46:10Z</dcterms:modified>
</cp:coreProperties>
</file>