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74" r:id="rId13"/>
    <p:sldId id="275" r:id="rId14"/>
    <p:sldId id="269" r:id="rId15"/>
    <p:sldId id="267" r:id="rId16"/>
    <p:sldId id="271" r:id="rId17"/>
    <p:sldId id="273" r:id="rId18"/>
    <p:sldId id="27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527854_31-p-fon-dlya-prezentatsii-turizm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"/>
            <a:ext cx="9144000" cy="6857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Маршрут </a:t>
            </a:r>
            <a:b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Georgia" pitchFamily="18" charset="0"/>
              </a:rPr>
              <a:t>«Красный Яр»</a:t>
            </a:r>
            <a:endParaRPr lang="ru-RU" sz="6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Реликтовый ленточный сосновый бор</a:t>
            </a:r>
          </a:p>
          <a:p>
            <a:pPr algn="ctr">
              <a:buNone/>
            </a:pPr>
            <a:endParaRPr lang="ru-RU" sz="5400" dirty="0">
              <a:latin typeface="Georgia" pitchFamily="18" charset="0"/>
            </a:endParaRPr>
          </a:p>
        </p:txBody>
      </p:sp>
      <p:pic>
        <p:nvPicPr>
          <p:cNvPr id="4" name="Рисунок 3" descr="Новый-рисунок-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357430"/>
            <a:ext cx="4429156" cy="3202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14366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Главной достопримечательностью и гордостью Красноярки является реликтовый ленточный сосновый бор. Происхождение бора связано с отложениями речных потоков, спустившихся с гор Алтая во времена второй эпохи оледенения, 15-20 млн. лет назад. При </a:t>
            </a:r>
            <a:r>
              <a:rPr lang="ru-RU" dirty="0" err="1" smtClean="0"/>
              <a:t>палеоисследованиях</a:t>
            </a:r>
            <a:r>
              <a:rPr lang="ru-RU" dirty="0" smtClean="0"/>
              <a:t> неогена в осадочных горных породах отмечено огромное количество разнообразных семян. Это говорит о том, что флора в то время была очень богата. Существующий ныне лес является потомком тех древних лесов, сохранился он небольшими островками благодаря высокому рельефу и особенностям почвенного покрова. Сосновый бор до революции охранялся церковной общиной («церковный бор»). Охрану его и содержание его в надлежащем санитарном состоянии осуществляла церковь. Ходить по бору разрешалось только по отведённым для этого дорожкам, не оставляя мусора.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Про бор в Красноярке ходит немало легенд. По одной из них, своим возникновением он обязан завоевавшим Сибирь казакам. Дескать, походные самовары они топили шишками, которые везли в седельных мешках из северной тайги. При конных переходах семена сосны, вытрясенные из мешков, образовали этот удивительный лесной массив.</a:t>
            </a:r>
          </a:p>
          <a:p>
            <a:pPr algn="just">
              <a:buNone/>
            </a:pPr>
            <a:r>
              <a:rPr lang="ru-RU" dirty="0" smtClean="0"/>
              <a:t>	Другая легенда гласит, что бор образовался вследствие передвижения кочевых народов, любивших устраивать копчение тушек животных и птиц сосновыми шишками, которые легко перевозились в мешках. Ветром и птицами семена переносились вдоль берега реки с мест отдыха кочевников.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Овраг</a:t>
            </a:r>
            <a:endParaRPr lang="ru-RU" sz="6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5276"/>
          <a:stretch/>
        </p:blipFill>
        <p:spPr bwMode="auto">
          <a:xfrm>
            <a:off x="1142976" y="1785926"/>
            <a:ext cx="3286148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785926"/>
            <a:ext cx="3071834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Georgia" pitchFamily="18" charset="0"/>
              </a:rPr>
              <a:t>	Овраг </a:t>
            </a:r>
            <a:r>
              <a:rPr lang="ru-RU" sz="1600" dirty="0" smtClean="0">
                <a:latin typeface="Georgia" pitchFamily="18" charset="0"/>
              </a:rPr>
              <a:t>расположен в лесной зоне, вдали от жилого массива и сельскохозяйственных угодий. </a:t>
            </a:r>
          </a:p>
          <a:p>
            <a:pPr algn="just">
              <a:buNone/>
            </a:pPr>
            <a:r>
              <a:rPr lang="ru-RU" sz="1600" dirty="0" smtClean="0">
                <a:latin typeface="Georgia" pitchFamily="18" charset="0"/>
              </a:rPr>
              <a:t>	Глубина </a:t>
            </a:r>
            <a:r>
              <a:rPr lang="ru-RU" sz="1600" dirty="0" smtClean="0">
                <a:latin typeface="Georgia" pitchFamily="18" charset="0"/>
              </a:rPr>
              <a:t>врезания оврага около 20 метров. На глубине 13 м со второй надпойменной террасы появляется родник, который в народе получил название «Родник Дружбы». Здесь также ярко выражены отложения эоловых песков.</a:t>
            </a:r>
          </a:p>
          <a:p>
            <a:pPr algn="just">
              <a:buNone/>
            </a:pPr>
            <a:r>
              <a:rPr lang="ru-RU" sz="1600" dirty="0" smtClean="0">
                <a:latin typeface="Georgia" pitchFamily="18" charset="0"/>
              </a:rPr>
              <a:t>	По </a:t>
            </a:r>
            <a:r>
              <a:rPr lang="ru-RU" sz="1600" dirty="0" smtClean="0">
                <a:latin typeface="Georgia" pitchFamily="18" charset="0"/>
              </a:rPr>
              <a:t>дну оврага бежит родник. Вода в роднике чистая, бесцветная и прозрачная. Многие жители Красноярки приезжают сюда, чтобы набрать воды, т.к. водопроводная вода желтая, солоноватая. </a:t>
            </a:r>
          </a:p>
          <a:p>
            <a:pPr algn="just">
              <a:buNone/>
            </a:pPr>
            <a:r>
              <a:rPr lang="ru-RU" sz="1600" dirty="0" smtClean="0">
                <a:latin typeface="Georgia" pitchFamily="18" charset="0"/>
              </a:rPr>
              <a:t>	Этот </a:t>
            </a:r>
            <a:r>
              <a:rPr lang="ru-RU" sz="1600" dirty="0" smtClean="0">
                <a:latin typeface="Georgia" pitchFamily="18" charset="0"/>
              </a:rPr>
              <a:t>овраг очень красивый, и привлекает жителей села Красноярка, п.  </a:t>
            </a:r>
            <a:r>
              <a:rPr lang="ru-RU" sz="1600" dirty="0" err="1" smtClean="0">
                <a:latin typeface="Georgia" pitchFamily="18" charset="0"/>
              </a:rPr>
              <a:t>Чернолучье</a:t>
            </a:r>
            <a:r>
              <a:rPr lang="ru-RU" sz="1600" dirty="0" smtClean="0">
                <a:latin typeface="Georgia" pitchFamily="18" charset="0"/>
              </a:rPr>
              <a:t> и многих туристов из Омска. Здесь проходят соревнования по туризму и геологии, отрабатываются туристами умение скалолазания,  спуск по склону, переправа по бревну со страховкой, а так же умение ставить палатку, разводить костёр. Этот овраг не  наносит вреда сельскому хозяйству. Здесь можно расположиться на ночлег и отработать элементы спортивного ориентирования.</a:t>
            </a:r>
          </a:p>
          <a:p>
            <a:endParaRPr lang="ru-RU" dirty="0"/>
          </a:p>
        </p:txBody>
      </p:sp>
      <p:pic>
        <p:nvPicPr>
          <p:cNvPr id="4" name="Рисунок 3" descr="C:\Users\User\Desktop\на роднике\109_PANA\P1090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256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Природный родник</a:t>
            </a:r>
            <a:endParaRPr lang="ru-RU" sz="5400" dirty="0">
              <a:latin typeface="Georgia" pitchFamily="18" charset="0"/>
            </a:endParaRPr>
          </a:p>
        </p:txBody>
      </p:sp>
      <p:pic>
        <p:nvPicPr>
          <p:cNvPr id="4" name="Рисунок 3" descr="C:\Users\123\Desktop\турпоход РОДНИК\на роднике\109_PANA\P10907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28802"/>
            <a:ext cx="65722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Еще одной достопримечательностью Красноярки является природный родник с очень чистой водой, на берегах которого растет очень редкий цветок, занесенный в Красную книгу Омской области – Венерин башмачок.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4099f2d0693239805ddd3cb260cc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00306"/>
            <a:ext cx="3907922" cy="2714644"/>
          </a:xfrm>
          <a:prstGeom prst="rect">
            <a:avLst/>
          </a:prstGeom>
        </p:spPr>
      </p:pic>
      <p:pic>
        <p:nvPicPr>
          <p:cNvPr id="5" name="Рисунок 4" descr="C:\Users\123\Desktop\турпоход РОДНИК\на роднике\109_PANA\P10907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4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OZmsNXwxSF_v039BAA3ukthLLnGo4cVgG76CAjMeiT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214554"/>
            <a:ext cx="3857652" cy="38576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atin typeface="Georgia" pitchFamily="18" charset="0"/>
              </a:rPr>
              <a:t>Мост любви </a:t>
            </a:r>
            <a:endParaRPr lang="ru-RU" sz="6600" b="1" dirty="0">
              <a:latin typeface="Georgia" pitchFamily="18" charset="0"/>
            </a:endParaRPr>
          </a:p>
        </p:txBody>
      </p:sp>
      <p:pic>
        <p:nvPicPr>
          <p:cNvPr id="5" name="Рисунок 4" descr="49782216_3k19YMswMheqc5Xj1iXvt3Tydw0wG3Yh-pxO0qi2g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00174"/>
            <a:ext cx="400052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72613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Georgia" pitchFamily="18" charset="0"/>
              </a:rPr>
              <a:t>Здесь, как и на одноимённом мосту напротив Лувра, влюблённые пары оставляют замки в знак нерушимой связи. А одинокие люди завязывают ленты, в надежде найти свою половину. Ехать для этого за тысячи километров не нужно. Достаточно добраться до </a:t>
            </a:r>
            <a:r>
              <a:rPr lang="ru-RU" sz="1600" dirty="0" err="1" smtClean="0">
                <a:latin typeface="Georgia" pitchFamily="18" charset="0"/>
              </a:rPr>
              <a:t>Чернолучья</a:t>
            </a:r>
            <a:r>
              <a:rPr lang="ru-RU" sz="1600" dirty="0" smtClean="0">
                <a:latin typeface="Georgia" pitchFamily="18" charset="0"/>
              </a:rPr>
              <a:t>. О том, где находится омский Мост влюблённых, знают далеко не все. Но те, кто действительно хочет сделать свои чувства и отношения ещё крепче, готовы отправиться на поиски этой тайной переправы. В некоторых семьях традиция приезжать сюда передаётся из поколения в поколение. Связана с этим местом и легенда о трагической любви. Некогда неподалёку находилось поселение. В нём жили парень и девушка. Он считал её другом. А она любила его всем сердцем. Безответно. «И приснился девушке сон: будто бы она прыгает с этого моста, и парень тогда должен был осознать, что действительно её любит. Проснулась она и подумала, что сон вещий. И пошла она к этому мосту, и привязала ленту с волос. Бросившись вниз, девушка погибла. А парень наконец-то осознал, что не может жить без неё. И, повязав свою ленточку, он внезапно ослеп. Так что единственным лучиком света в его сердце осталась любовь.</a:t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Омский Мост влюблённых соединяет берега протоки Иртыша в </a:t>
            </a:r>
            <a:r>
              <a:rPr lang="ru-RU" sz="1600" dirty="0" err="1" smtClean="0">
                <a:latin typeface="Georgia" pitchFamily="18" charset="0"/>
              </a:rPr>
              <a:t>Чернолучье</a:t>
            </a:r>
            <a:r>
              <a:rPr lang="ru-RU" sz="1600" dirty="0" smtClean="0">
                <a:latin typeface="Georgia" pitchFamily="18" charset="0"/>
              </a:rPr>
              <a:t>. Необязательно быть влюблённым или искать свою вторую половинку, чтобы посетить это интересное место. Если вы просто романтик и верите в чудо, можете тоже приехать на Мост влюблённых, оставить свою ленточку и загадать любое желание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996797_7-p-fon-priroda-dlya-detei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Georgia" pitchFamily="18" charset="0"/>
              </a:rPr>
              <a:t>Село Красноярка является поистине одним из красивейших сел Омского района, славится своей историей, традициями и людьми, где живописная природа сделала Красноярку одной из лучших здравниц Омской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ockphoto-1271990104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3" y="285728"/>
            <a:ext cx="8688252" cy="62865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Georgia" pitchFamily="18" charset="0"/>
              </a:rPr>
              <a:t>Спасибо за внимание!</a:t>
            </a:r>
            <a:endParaRPr lang="ru-RU" sz="60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Село Красноярка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Georgia" pitchFamily="18" charset="0"/>
              </a:rPr>
              <a:t>Современное село Красноярка </a:t>
            </a:r>
            <a:r>
              <a:rPr lang="ru-RU" dirty="0" smtClean="0">
                <a:latin typeface="Georgia" pitchFamily="18" charset="0"/>
              </a:rPr>
              <a:t>– одно из красивейших и старинных сёл Омского </a:t>
            </a:r>
            <a:r>
              <a:rPr lang="ru-RU" dirty="0" err="1" smtClean="0">
                <a:latin typeface="Georgia" pitchFamily="18" charset="0"/>
              </a:rPr>
              <a:t>Прииртышья</a:t>
            </a:r>
            <a:r>
              <a:rPr lang="ru-RU" dirty="0" smtClean="0">
                <a:latin typeface="Georgia" pitchFamily="18" charset="0"/>
              </a:rPr>
              <a:t>. Расположено оно на живописном правом берегу Иртыша, его окружает редкой красоты реликтовый, ленточный бор и река Иртыш, это одно из крупнейших сел Омского района Омской области и является административным, социально-экономическим и культурным центром Красноярского сельского поселения Омского муниципального района Омской области.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Площадь территории поселения составляет 10319,9 гектаров. В состав Красноярского сельского поселения Омского муниципального района Омской области входят 2 населенных пункта – с. Красноярка, д. Нижняя Ильинка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Площади населенных пунктов составляют: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— с. Красноярка – 1381,03 гектаров;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— д. Нижняя Ильинка – 666,38 гектара;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— Численность населения в поселении составляет 7250 человек, из них: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— в с. Красноярка: 6790 человек;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— в д.. Нижняя Ильинка: 460 человек;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Географические координаты: 55 59 121 </a:t>
            </a:r>
            <a:r>
              <a:rPr lang="ru-RU" dirty="0" err="1" smtClean="0">
                <a:latin typeface="Georgia" pitchFamily="18" charset="0"/>
              </a:rPr>
              <a:t>с.ш</a:t>
            </a:r>
            <a:r>
              <a:rPr lang="ru-RU" dirty="0" smtClean="0">
                <a:latin typeface="Georgia" pitchFamily="18" charset="0"/>
              </a:rPr>
              <a:t>., 73 22101 в.д. Село находится на северо-западе Омского района, к юго-востоку от него расположен районный и областной центр г. Омск, расстояние до которого составляет 50 км. Омск и Красноярку связывает асфальтированное шоссе. На севере село граничит с </a:t>
            </a:r>
            <a:r>
              <a:rPr lang="ru-RU" dirty="0" err="1" smtClean="0">
                <a:latin typeface="Georgia" pitchFamily="18" charset="0"/>
              </a:rPr>
              <a:t>пгт</a:t>
            </a:r>
            <a:r>
              <a:rPr lang="ru-RU" dirty="0" smtClean="0">
                <a:latin typeface="Georgia" pitchFamily="18" charset="0"/>
              </a:rPr>
              <a:t>. Крутая Горка г. Омска, на востоке с. Покровка, на юге с.Новотроицкое и </a:t>
            </a:r>
            <a:r>
              <a:rPr lang="ru-RU" dirty="0" err="1" smtClean="0">
                <a:latin typeface="Georgia" pitchFamily="18" charset="0"/>
              </a:rPr>
              <a:t>п.Чернолучье</a:t>
            </a:r>
            <a:r>
              <a:rPr lang="ru-RU" dirty="0" smtClean="0">
                <a:latin typeface="Georgia" pitchFamily="18" charset="0"/>
              </a:rPr>
              <a:t>, на западе — с. </a:t>
            </a:r>
            <a:r>
              <a:rPr lang="ru-RU" dirty="0" err="1" smtClean="0">
                <a:latin typeface="Georgia" pitchFamily="18" charset="0"/>
              </a:rPr>
              <a:t>Новоархангеловка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Любинского</a:t>
            </a:r>
            <a:r>
              <a:rPr lang="ru-RU" dirty="0" smtClean="0">
                <a:latin typeface="Georgia" pitchFamily="18" charset="0"/>
              </a:rPr>
              <a:t> района и с.Верблюжье Саргатского района.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герб1-768x9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290"/>
            <a:ext cx="1143008" cy="1424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Georgia" pitchFamily="18" charset="0"/>
              </a:rPr>
              <a:t>История возникновение села Красноярка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Возникновение села Красноярка Омского района, как и многих других </a:t>
            </a:r>
            <a:r>
              <a:rPr lang="ru-RU" dirty="0" err="1" smtClean="0">
                <a:latin typeface="Georgia" pitchFamily="18" charset="0"/>
              </a:rPr>
              <a:t>сѐл Прииртышья</a:t>
            </a:r>
            <a:r>
              <a:rPr lang="ru-RU" dirty="0" smtClean="0">
                <a:latin typeface="Georgia" pitchFamily="18" charset="0"/>
              </a:rPr>
              <a:t>, было обусловлено необходимостью снабжать продовольствием Омскую крепость. В декабре 1717 г. сибирский генерал-губернатор князь Матвей Гагарин издал указ о переводе на поселение близ Омской крепости пашенных крестьян из наиболее </a:t>
            </a:r>
            <a:r>
              <a:rPr lang="ru-RU" dirty="0" err="1" smtClean="0">
                <a:latin typeface="Georgia" pitchFamily="18" charset="0"/>
              </a:rPr>
              <a:t>заселѐнных </a:t>
            </a:r>
            <a:r>
              <a:rPr lang="ru-RU" dirty="0" smtClean="0">
                <a:latin typeface="Georgia" pitchFamily="18" charset="0"/>
              </a:rPr>
              <a:t>уездов Сибирской губернии.</a:t>
            </a: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Крестьян первых поселений принудительно переселяли из Тюменского и </a:t>
            </a:r>
            <a:r>
              <a:rPr lang="ru-RU" dirty="0" err="1" smtClean="0">
                <a:latin typeface="Georgia" pitchFamily="18" charset="0"/>
              </a:rPr>
              <a:t>Тобольского</a:t>
            </a:r>
            <a:r>
              <a:rPr lang="ru-RU" dirty="0" smtClean="0">
                <a:latin typeface="Georgia" pitchFamily="18" charset="0"/>
              </a:rPr>
              <a:t> уездов на вольные </a:t>
            </a:r>
            <a:r>
              <a:rPr lang="ru-RU" dirty="0" err="1" smtClean="0">
                <a:latin typeface="Georgia" pitchFamily="18" charset="0"/>
              </a:rPr>
              <a:t>плодо-родные</a:t>
            </a:r>
            <a:r>
              <a:rPr lang="ru-RU" dirty="0" smtClean="0">
                <a:latin typeface="Georgia" pitchFamily="18" charset="0"/>
              </a:rPr>
              <a:t> земли. На месте старого перевалочного пункта русских на Иртыше был основан форпост </a:t>
            </a:r>
            <a:r>
              <a:rPr lang="ru-RU" dirty="0" err="1" smtClean="0">
                <a:latin typeface="Georgia" pitchFamily="18" charset="0"/>
              </a:rPr>
              <a:t>Чернолуцкий</a:t>
            </a:r>
            <a:r>
              <a:rPr lang="ru-RU" dirty="0" smtClean="0">
                <a:latin typeface="Georgia" pitchFamily="18" charset="0"/>
              </a:rPr>
              <a:t>, а ниже по течению, на крутом берегу, среди вековых сосен, в 1718 г. возникла деревня Красноярская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Georgia" pitchFamily="18" charset="0"/>
              </a:rPr>
              <a:t>Визитной карточкой села считаем арку при въезде. Построена она в 60-х годах ХХ века и до сих пор сохраняет первозданный вид. Про нее поется в Гимне села Красноярка: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«Красноярка моя, Красноярка,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Бор сосновый, да гладь Иртыша.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Как проедешь под старою аркой –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Всколыхнется душа!»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497"/>
            <a:ext cx="5334036" cy="3000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28614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В давние времена по ту сторону арки находилась полуземлянка воротника, который открывал ворота проезжающим и прогонявшим скот. Второй воротник стоял у спуска (в районе сан.«Коммунальник»), где был выезд к полям общины. </a:t>
            </a:r>
            <a:r>
              <a:rPr lang="ru-RU" dirty="0" err="1" smtClean="0">
                <a:latin typeface="Georgia" pitchFamily="18" charset="0"/>
              </a:rPr>
              <a:t>Всѐ </a:t>
            </a:r>
            <a:r>
              <a:rPr lang="ru-RU" dirty="0" smtClean="0">
                <a:latin typeface="Georgia" pitchFamily="18" charset="0"/>
              </a:rPr>
              <a:t>село было окопано глубоким рвом. Жители деревни, исходя из состава душ на дворе, принимали совместное участие в его сооружении. Оборона Красноярки была возложена на казаков омского гарнизона. 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Само местоположение Красноярки является своего рода памятником. В этом месте, которое сегодня именуется </a:t>
            </a:r>
            <a:r>
              <a:rPr lang="ru-RU" dirty="0" err="1" smtClean="0">
                <a:latin typeface="Georgia" pitchFamily="18" charset="0"/>
              </a:rPr>
              <a:t>Красноярско</a:t>
            </a:r>
            <a:r>
              <a:rPr lang="ru-RU" dirty="0" smtClean="0">
                <a:latin typeface="Georgia" pitchFamily="18" charset="0"/>
              </a:rPr>
              <a:t> — </a:t>
            </a:r>
            <a:r>
              <a:rPr lang="ru-RU" dirty="0" err="1" smtClean="0">
                <a:latin typeface="Georgia" pitchFamily="18" charset="0"/>
              </a:rPr>
              <a:t>Чернолученской</a:t>
            </a:r>
            <a:r>
              <a:rPr lang="ru-RU" dirty="0" smtClean="0">
                <a:latin typeface="Georgia" pitchFamily="18" charset="0"/>
              </a:rPr>
              <a:t> зоной отдыха,  с древних времён жили люди.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Около семидесяти курганов-захоронений об­наружили археологи на  территории от деревень </a:t>
            </a:r>
            <a:r>
              <a:rPr lang="ru-RU" dirty="0" err="1" smtClean="0">
                <a:latin typeface="Georgia" pitchFamily="18" charset="0"/>
              </a:rPr>
              <a:t>Лугово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Чернолучья</a:t>
            </a:r>
            <a:r>
              <a:rPr lang="ru-RU" dirty="0" smtClean="0">
                <a:latin typeface="Georgia" pitchFamily="18" charset="0"/>
              </a:rPr>
              <a:t>, Красноярки до Нижней Ильинки.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Новый-рисунок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429000"/>
            <a:ext cx="2357454" cy="1571636"/>
          </a:xfrm>
          <a:prstGeom prst="rect">
            <a:avLst/>
          </a:prstGeom>
        </p:spPr>
      </p:pic>
      <p:pic>
        <p:nvPicPr>
          <p:cNvPr id="5" name="Рисунок 4" descr="Новый-рисунок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429000"/>
            <a:ext cx="2357454" cy="1560502"/>
          </a:xfrm>
          <a:prstGeom prst="rect">
            <a:avLst/>
          </a:prstGeom>
        </p:spPr>
      </p:pic>
      <p:pic>
        <p:nvPicPr>
          <p:cNvPr id="6" name="Рисунок 5" descr="Новый-рисунок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429000"/>
            <a:ext cx="2143140" cy="1500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500063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Georgia" pitchFamily="18" charset="0"/>
              </a:rPr>
              <a:t>Одна из стоянок древнего человека находилась в устье оврага на  территории санаторно-лесной школы. В 1999 — 2000 г.г.  на   территории Красноярки найдены клады из погребальных курганов (</a:t>
            </a:r>
            <a:r>
              <a:rPr lang="ru-RU" sz="1500" dirty="0" err="1" smtClean="0">
                <a:latin typeface="Georgia" pitchFamily="18" charset="0"/>
              </a:rPr>
              <a:t>Бадьяловых-Мартыновых</a:t>
            </a:r>
            <a:r>
              <a:rPr lang="ru-RU" sz="1500" dirty="0" smtClean="0">
                <a:latin typeface="Georgia" pitchFamily="18" charset="0"/>
              </a:rPr>
              <a:t>), а  также целый комплекс археологических памятников на территории санатория «Колос»: поселение; городище, курганный могильник. Памятники эти отно­сятся к раннему железному веку, их возраст около  двух тысяч лет.</a:t>
            </a:r>
            <a:endParaRPr lang="ru-RU" sz="1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47149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100" dirty="0" smtClean="0"/>
              <a:t>	</a:t>
            </a:r>
            <a:r>
              <a:rPr lang="ru-RU" sz="2100" dirty="0" smtClean="0">
                <a:latin typeface="Georgia" pitchFamily="18" charset="0"/>
              </a:rPr>
              <a:t>С середины ХIX века в </a:t>
            </a:r>
            <a:r>
              <a:rPr lang="ru-RU" sz="2100" dirty="0" err="1" smtClean="0">
                <a:latin typeface="Georgia" pitchFamily="18" charset="0"/>
              </a:rPr>
              <a:t>клировых</a:t>
            </a:r>
            <a:r>
              <a:rPr lang="ru-RU" sz="2100" dirty="0" smtClean="0">
                <a:latin typeface="Georgia" pitchFamily="18" charset="0"/>
              </a:rPr>
              <a:t> ведомостях упоминается часовня в деревне Красноярка, </a:t>
            </a:r>
            <a:r>
              <a:rPr lang="ru-RU" sz="2100" dirty="0" err="1" smtClean="0">
                <a:latin typeface="Georgia" pitchFamily="18" charset="0"/>
              </a:rPr>
              <a:t>освящѐнная </a:t>
            </a:r>
            <a:r>
              <a:rPr lang="ru-RU" sz="2100" dirty="0" smtClean="0">
                <a:latin typeface="Georgia" pitchFamily="18" charset="0"/>
              </a:rPr>
              <a:t>в честь пророка Илии.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>
                <a:latin typeface="Georgia" pitchFamily="18" charset="0"/>
              </a:rPr>
              <a:t>	Находилась она на ул. Кочковатой и построена была, по преданиям, по обету. Вокруг ограды были кресты – вероятно, это было первое сельское кладбище. Когда построили церковь и освятили </a:t>
            </a:r>
            <a:r>
              <a:rPr lang="ru-RU" sz="2100" dirty="0" err="1" smtClean="0">
                <a:latin typeface="Georgia" pitchFamily="18" charset="0"/>
              </a:rPr>
              <a:t>еѐ </a:t>
            </a:r>
            <a:r>
              <a:rPr lang="ru-RU" sz="2100" dirty="0" smtClean="0">
                <a:latin typeface="Georgia" pitchFamily="18" charset="0"/>
              </a:rPr>
              <a:t>в честь пророка Илии, часовню переименовали в </a:t>
            </a:r>
            <a:r>
              <a:rPr lang="ru-RU" sz="2100" dirty="0" err="1" smtClean="0">
                <a:latin typeface="Georgia" pitchFamily="18" charset="0"/>
              </a:rPr>
              <a:t>Флоро-Лаврскую</a:t>
            </a:r>
            <a:r>
              <a:rPr lang="ru-RU" sz="2100" dirty="0" smtClean="0">
                <a:latin typeface="Georgia" pitchFamily="18" charset="0"/>
              </a:rPr>
              <a:t>, а закрыли </a:t>
            </a:r>
            <a:r>
              <a:rPr lang="ru-RU" sz="2100" dirty="0" err="1" smtClean="0">
                <a:latin typeface="Georgia" pitchFamily="18" charset="0"/>
              </a:rPr>
              <a:t>еѐ </a:t>
            </a:r>
            <a:r>
              <a:rPr lang="ru-RU" sz="2100" dirty="0" smtClean="0">
                <a:latin typeface="Georgia" pitchFamily="18" charset="0"/>
              </a:rPr>
              <a:t>в 20-х годах ХХ в. Стараниями Якова Павловича Проскурякова она сохранялась от разрушения. После его ареста в 1937 г. в часовне поставили сепараторы и открыли молокозавод, который вскоре стали расширять.</a:t>
            </a:r>
          </a:p>
          <a:p>
            <a:endParaRPr lang="ru-RU" dirty="0"/>
          </a:p>
        </p:txBody>
      </p:sp>
      <p:pic>
        <p:nvPicPr>
          <p:cNvPr id="10" name="Содержимое 9" descr="Новый-рисунок-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14415" y="5072075"/>
            <a:ext cx="1643074" cy="1357321"/>
          </a:xfrm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4786314" y="0"/>
            <a:ext cx="3900486" cy="4857760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>
                <a:latin typeface="Georgia" pitchFamily="18" charset="0"/>
                <a:ea typeface="+mn-ea"/>
                <a:cs typeface="+mn-cs"/>
              </a:rPr>
              <a:t>Церковь в Красноярке задумали строить в 1885 г. Нашлись среди купцов и зажиточных крестьян люди, которые не пожалели на благое дело ни сил, ни денег. Память сохранила имена главных благотворителей, строителей церкви, как их называли в народе. Это Василий Платонович Чернаков и </a:t>
            </a:r>
            <a:r>
              <a:rPr lang="ru-RU" sz="1200" dirty="0" err="1" smtClean="0">
                <a:latin typeface="Georgia" pitchFamily="18" charset="0"/>
                <a:ea typeface="+mn-ea"/>
                <a:cs typeface="+mn-cs"/>
              </a:rPr>
              <a:t>Симеон</a:t>
            </a:r>
            <a:r>
              <a:rPr lang="ru-RU" sz="1200" dirty="0" smtClean="0">
                <a:latin typeface="Georgia" pitchFamily="18" charset="0"/>
                <a:ea typeface="+mn-ea"/>
                <a:cs typeface="+mn-cs"/>
              </a:rPr>
              <a:t> Егорович Нагибин (после смерти они были похоронены во дворе храма). В 1886 г. привезли колокола, и 30 октября храм был </a:t>
            </a:r>
            <a:r>
              <a:rPr lang="ru-RU" sz="1200" dirty="0" err="1" smtClean="0">
                <a:latin typeface="Georgia" pitchFamily="18" charset="0"/>
                <a:ea typeface="+mn-ea"/>
                <a:cs typeface="+mn-cs"/>
              </a:rPr>
              <a:t>освящѐн </a:t>
            </a:r>
            <a:r>
              <a:rPr lang="ru-RU" sz="1200" dirty="0" smtClean="0">
                <a:latin typeface="Georgia" pitchFamily="18" charset="0"/>
                <a:ea typeface="+mn-ea"/>
                <a:cs typeface="+mn-cs"/>
              </a:rPr>
              <a:t>в честь святого пророка Илии.</a:t>
            </a:r>
            <a:br>
              <a:rPr lang="ru-RU" sz="1200" dirty="0" smtClean="0">
                <a:latin typeface="Georgia" pitchFamily="18" charset="0"/>
                <a:ea typeface="+mn-ea"/>
                <a:cs typeface="+mn-cs"/>
              </a:rPr>
            </a:br>
            <a:r>
              <a:rPr lang="ru-RU" sz="1200" dirty="0" smtClean="0">
                <a:latin typeface="Georgia" pitchFamily="18" charset="0"/>
                <a:ea typeface="+mn-ea"/>
                <a:cs typeface="+mn-cs"/>
              </a:rPr>
              <a:t>Здание деревянное, построено из соснового леса, на каменном фундаменте, в одной связи с колокольней. </a:t>
            </a:r>
            <a:r>
              <a:rPr lang="ru-RU" sz="1200" dirty="0" err="1" smtClean="0">
                <a:latin typeface="Georgia" pitchFamily="18" charset="0"/>
                <a:ea typeface="+mn-ea"/>
                <a:cs typeface="+mn-cs"/>
              </a:rPr>
              <a:t>Трѐхкупольная </a:t>
            </a:r>
            <a:r>
              <a:rPr lang="ru-RU" sz="1200" dirty="0" smtClean="0">
                <a:latin typeface="Georgia" pitchFamily="18" charset="0"/>
                <a:ea typeface="+mn-ea"/>
                <a:cs typeface="+mn-cs"/>
              </a:rPr>
              <a:t>церковь была крыта железом, обшита </a:t>
            </a:r>
            <a:r>
              <a:rPr lang="ru-RU" sz="1200" dirty="0" err="1" smtClean="0">
                <a:latin typeface="Georgia" pitchFamily="18" charset="0"/>
                <a:ea typeface="+mn-ea"/>
                <a:cs typeface="+mn-cs"/>
              </a:rPr>
              <a:t>тѐсом</a:t>
            </a:r>
            <a:r>
              <a:rPr lang="ru-RU" sz="1200" dirty="0" smtClean="0">
                <a:latin typeface="Georgia" pitchFamily="18" charset="0"/>
                <a:ea typeface="+mn-ea"/>
                <a:cs typeface="+mn-cs"/>
              </a:rPr>
              <a:t>, окрашена снаружи голубой краской, внутри красиво расписана. На колокольне 5 колоколов. </a:t>
            </a:r>
            <a:r>
              <a:rPr lang="ru-RU" sz="1200" dirty="0" err="1" smtClean="0">
                <a:latin typeface="Georgia" pitchFamily="18" charset="0"/>
                <a:ea typeface="+mn-ea"/>
                <a:cs typeface="+mn-cs"/>
              </a:rPr>
              <a:t>Обнесѐн </a:t>
            </a:r>
            <a:r>
              <a:rPr lang="ru-RU" sz="1200" dirty="0" smtClean="0">
                <a:latin typeface="Georgia" pitchFamily="18" charset="0"/>
                <a:ea typeface="+mn-ea"/>
                <a:cs typeface="+mn-cs"/>
              </a:rPr>
              <a:t>храм был красивой оградой из камня и дерева, с северной стороны был разбит сад. Постоянный священник появился в Красноярке только в 1893 г. Для священника и псаломщика обществом были построены деревянные дома, выделено 90 десятин пахотной, 9 десятин сенокосной и 1 десятина усадебной земли</a:t>
            </a:r>
            <a:br>
              <a:rPr lang="ru-RU" sz="1200" dirty="0" smtClean="0">
                <a:latin typeface="Georgia" pitchFamily="18" charset="0"/>
                <a:ea typeface="+mn-ea"/>
                <a:cs typeface="+mn-cs"/>
              </a:rPr>
            </a:br>
            <a:endParaRPr lang="ru-RU" sz="1200" dirty="0" smtClean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Новый-рисунок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072074"/>
            <a:ext cx="1866317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1896 г. в Красноярке открылась церковно-приходская второклассная школа. Это было важным событием, ибо в Омской епархии существовала, кроме Красноярской, только одна подобная школа. Школа в Красноярке была мужской, обучение в ней длилось три года. Первое здание школы было тесным и неудобным. В 1903 г. синодальный училищный совет выделил на строительство нового здания 17000 рублей и прислал план будущей постройки.</a:t>
            </a:r>
          </a:p>
          <a:p>
            <a:pPr>
              <a:buNone/>
            </a:pPr>
            <a:r>
              <a:rPr lang="ru-RU" dirty="0" smtClean="0"/>
              <a:t>	Возведением школьного здания в Красноярке руководил известный омский архитектор </a:t>
            </a:r>
            <a:r>
              <a:rPr lang="ru-RU" dirty="0" err="1" smtClean="0"/>
              <a:t>Илиодор</a:t>
            </a:r>
            <a:r>
              <a:rPr lang="ru-RU" dirty="0" smtClean="0"/>
              <a:t> Геннадьевич </a:t>
            </a:r>
            <a:r>
              <a:rPr lang="ru-RU" dirty="0" err="1" smtClean="0"/>
              <a:t>Хворинов</a:t>
            </a:r>
            <a:r>
              <a:rPr lang="ru-RU" dirty="0" smtClean="0"/>
              <a:t>, являвшийся одновременно чиновником по особым поручениям при генерал-губернаторе Степного края. По его проектам в Омске были построены драматический театр, пожарная каланча, гостиница «Россия» и ряд других зданий.</a:t>
            </a:r>
          </a:p>
          <a:p>
            <a:endParaRPr lang="ru-RU" dirty="0"/>
          </a:p>
        </p:txBody>
      </p:sp>
      <p:pic>
        <p:nvPicPr>
          <p:cNvPr id="5" name="Содержимое 4" descr="Новый-рисунок-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42976" y="4500570"/>
            <a:ext cx="2643206" cy="1947214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31543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ноябре 1906 г. строительные работы на ул. Казачьей завершились, а после освящения нового школьного здания в </a:t>
            </a:r>
            <a:r>
              <a:rPr lang="ru-RU" sz="1600" dirty="0" err="1" smtClean="0"/>
              <a:t>нѐм </a:t>
            </a:r>
            <a:r>
              <a:rPr lang="ru-RU" sz="1600" dirty="0" smtClean="0"/>
              <a:t>начались занятия. Позднее в </a:t>
            </a:r>
            <a:r>
              <a:rPr lang="ru-RU" sz="1600" dirty="0" err="1" smtClean="0"/>
              <a:t>нѐм </a:t>
            </a:r>
            <a:r>
              <a:rPr lang="ru-RU" sz="1600" dirty="0" smtClean="0"/>
              <a:t>размещались средняя школа, детский сад, мастерские школы-интерната. В настоящее время здание вернули Омской епархии и в </a:t>
            </a:r>
            <a:r>
              <a:rPr lang="ru-RU" sz="1600" dirty="0" err="1" smtClean="0"/>
              <a:t>нѐм </a:t>
            </a:r>
            <a:r>
              <a:rPr lang="ru-RU" sz="1600" dirty="0" smtClean="0"/>
              <a:t>находится Свято-Ильинская церковь</a:t>
            </a:r>
            <a:endParaRPr lang="ru-RU" sz="1500" dirty="0"/>
          </a:p>
        </p:txBody>
      </p:sp>
      <p:pic>
        <p:nvPicPr>
          <p:cNvPr id="7" name="Рисунок 6" descr="Новый-рисунок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240" y="3786190"/>
            <a:ext cx="3634022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14291"/>
            <a:ext cx="82153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Слева от церкви стоит высокий белый дом, построенный в 1892 году торговцами </a:t>
            </a:r>
            <a:r>
              <a:rPr lang="ru-RU" sz="1400" dirty="0" err="1" smtClean="0">
                <a:latin typeface="Georgia" pitchFamily="18" charset="0"/>
              </a:rPr>
              <a:t>Антуфьевыми</a:t>
            </a:r>
            <a:r>
              <a:rPr lang="ru-RU" sz="1400" dirty="0" smtClean="0">
                <a:latin typeface="Georgia" pitchFamily="18" charset="0"/>
              </a:rPr>
              <a:t>. Позднее в </a:t>
            </a:r>
            <a:r>
              <a:rPr lang="ru-RU" sz="1400" dirty="0" err="1" smtClean="0">
                <a:latin typeface="Georgia" pitchFamily="18" charset="0"/>
              </a:rPr>
              <a:t>нѐм </a:t>
            </a:r>
            <a:r>
              <a:rPr lang="ru-RU" sz="1400" dirty="0" smtClean="0">
                <a:latin typeface="Georgia" pitchFamily="18" charset="0"/>
              </a:rPr>
              <a:t>размещались классы опытной школы, </a:t>
            </a:r>
            <a:r>
              <a:rPr lang="ru-RU" sz="1400" dirty="0" err="1" smtClean="0">
                <a:latin typeface="Georgia" pitchFamily="18" charset="0"/>
              </a:rPr>
              <a:t>Кагановический</a:t>
            </a:r>
            <a:r>
              <a:rPr lang="ru-RU" sz="1400" dirty="0" smtClean="0">
                <a:latin typeface="Georgia" pitchFamily="18" charset="0"/>
              </a:rPr>
              <a:t> райком ВКП (б), затем общежитие работников школы-интерната. Сейчас это здание – жилой дом.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 Через дорогу от церкви находится </a:t>
            </a:r>
            <a:r>
              <a:rPr lang="ru-RU" sz="1400" dirty="0" err="1" smtClean="0">
                <a:latin typeface="Georgia" pitchFamily="18" charset="0"/>
              </a:rPr>
              <a:t>ещѐ </a:t>
            </a:r>
            <a:r>
              <a:rPr lang="ru-RU" sz="1400" dirty="0" smtClean="0">
                <a:latin typeface="Georgia" pitchFamily="18" charset="0"/>
              </a:rPr>
              <a:t>одна красноярская достопримечательность – дом Павла Александровича Щуркина. С этим именем связано предание, бережно хранимое старожилами села.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Купец Щуркин был в Красноярке фигурой значительной и уважаемой. Построил двухэтажный кирпичный и два деревянных особняка, открыл торговую контору и магазин, </a:t>
            </a:r>
            <a:r>
              <a:rPr lang="ru-RU" sz="1400" dirty="0" err="1" smtClean="0">
                <a:latin typeface="Georgia" pitchFamily="18" charset="0"/>
              </a:rPr>
              <a:t>приобрѐл </a:t>
            </a:r>
            <a:r>
              <a:rPr lang="ru-RU" sz="1400" dirty="0" smtClean="0">
                <a:latin typeface="Georgia" pitchFamily="18" charset="0"/>
              </a:rPr>
              <a:t>мельницу. Помимо торговли, он владел </a:t>
            </a:r>
            <a:r>
              <a:rPr lang="ru-RU" sz="1400" dirty="0" err="1" smtClean="0">
                <a:latin typeface="Georgia" pitchFamily="18" charset="0"/>
              </a:rPr>
              <a:t>ещѐ </a:t>
            </a:r>
            <a:r>
              <a:rPr lang="ru-RU" sz="1400" dirty="0" smtClean="0">
                <a:latin typeface="Georgia" pitchFamily="18" charset="0"/>
              </a:rPr>
              <a:t>и кирпичным заводом. Из кирпича с клеймом ПЩ была построена школа. Судьба скрестила Щуркина с вдовой </a:t>
            </a:r>
            <a:r>
              <a:rPr lang="ru-RU" sz="1400" dirty="0" err="1" smtClean="0">
                <a:latin typeface="Georgia" pitchFamily="18" charset="0"/>
              </a:rPr>
              <a:t>Авдотьей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Фѐдоровной Сандалкиной</a:t>
            </a:r>
            <a:r>
              <a:rPr lang="ru-RU" sz="1400" dirty="0" smtClean="0">
                <a:latin typeface="Georgia" pitchFamily="18" charset="0"/>
              </a:rPr>
              <a:t> и </a:t>
            </a:r>
            <a:r>
              <a:rPr lang="ru-RU" sz="1400" dirty="0" err="1" smtClean="0">
                <a:latin typeface="Georgia" pitchFamily="18" charset="0"/>
              </a:rPr>
              <a:t>еѐ </a:t>
            </a:r>
            <a:r>
              <a:rPr lang="ru-RU" sz="1400" dirty="0" smtClean="0">
                <a:latin typeface="Georgia" pitchFamily="18" charset="0"/>
              </a:rPr>
              <a:t>юной дочерью Лизой. Девушка была удочерена новоявленным отчимом. Взрослевшая Лиза была очень начитанной девушкой. Односельчане видели </a:t>
            </a:r>
            <a:r>
              <a:rPr lang="ru-RU" sz="1400" dirty="0" err="1" smtClean="0">
                <a:latin typeface="Georgia" pitchFamily="18" charset="0"/>
              </a:rPr>
              <a:t>еѐ </a:t>
            </a:r>
            <a:r>
              <a:rPr lang="ru-RU" sz="1400" dirty="0" smtClean="0">
                <a:latin typeface="Georgia" pitchFamily="18" charset="0"/>
              </a:rPr>
              <a:t>часто с книгами, полную желания поделиться с людьми новыми знаниями, называли народной учительницей. После революции 1905-1907 гг. в Красноярке появился ссыльный Василий Рыбалов. Молодые люди познакомились и полюбили друг друга. Между тем Павел Щуркин решил отдать </a:t>
            </a:r>
            <a:r>
              <a:rPr lang="ru-RU" sz="1400" dirty="0" err="1" smtClean="0">
                <a:latin typeface="Georgia" pitchFamily="18" charset="0"/>
              </a:rPr>
              <a:t>приѐмную </a:t>
            </a:r>
            <a:r>
              <a:rPr lang="ru-RU" sz="1400" dirty="0" smtClean="0">
                <a:latin typeface="Georgia" pitchFamily="18" charset="0"/>
              </a:rPr>
              <a:t>дочь замуж за богатого приказчика Аркадия Колесникова, служившего у омских купцов Волковых.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Девушка тяжело переживала уготованную ей отчимом участь. Но Щуркин был неумолим. 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15 февраля 1910 г. состоялось венчание в местной церкви. Во время застолья Лиза, сославшись на недомогание, вышла в комнату, где застрелилась из нагана. На столе нашли записку: «Была я честной и ухожу из жизни честно».</a:t>
            </a:r>
          </a:p>
        </p:txBody>
      </p:sp>
      <p:pic>
        <p:nvPicPr>
          <p:cNvPr id="7" name="Рисунок 6" descr="Новый-рисунок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929198"/>
            <a:ext cx="2114286" cy="1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996797_7-p-fon-priroda-dlya-detei-7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0" y="0"/>
            <a:ext cx="914872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	В канун революции 1917 г. умерла жена Щуркина — </a:t>
            </a:r>
            <a:r>
              <a:rPr lang="ru-RU" sz="2400" dirty="0" err="1" smtClean="0"/>
              <a:t>Авдотья</a:t>
            </a:r>
            <a:r>
              <a:rPr lang="ru-RU" sz="2400" dirty="0" smtClean="0"/>
              <a:t> </a:t>
            </a:r>
            <a:r>
              <a:rPr lang="ru-RU" sz="2400" dirty="0" err="1" smtClean="0"/>
              <a:t>Фѐдоровна</a:t>
            </a:r>
            <a:r>
              <a:rPr lang="ru-RU" sz="2400" dirty="0" smtClean="0"/>
              <a:t>, а вскоре неизвестно почему умер сам Щуркин. В его доме поселился шурин Николай </a:t>
            </a:r>
            <a:r>
              <a:rPr lang="ru-RU" sz="2400" dirty="0" err="1" smtClean="0"/>
              <a:t>Сандалкин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/>
              <a:t>	После революции 1917 г. в доме купца Щуркина побывало множество различных организаций, в т. ч. районная, а затем сельская библиотека. В годы перестройки здесь размещался частный магазин. В 1999 г. в здании случился пожар, после которого остались только стены…</a:t>
            </a:r>
            <a:endParaRPr lang="ru-RU" sz="2400" dirty="0"/>
          </a:p>
        </p:txBody>
      </p:sp>
      <p:pic>
        <p:nvPicPr>
          <p:cNvPr id="26" name="Рисунок 25" descr="Новый-рисунок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3926210" cy="2071702"/>
          </a:xfrm>
          <a:prstGeom prst="rect">
            <a:avLst/>
          </a:prstGeom>
        </p:spPr>
      </p:pic>
      <p:pic>
        <p:nvPicPr>
          <p:cNvPr id="27" name="Рисунок 26" descr="Новый-рисунок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500042"/>
            <a:ext cx="3429024" cy="2025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</TotalTime>
  <Words>265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Маршрут  «Красный Яр»</vt:lpstr>
      <vt:lpstr>Село Красноярка</vt:lpstr>
      <vt:lpstr> История возникновение села Красноярка </vt:lpstr>
      <vt:lpstr>Слайд 4</vt:lpstr>
      <vt:lpstr>Слайд 5</vt:lpstr>
      <vt:lpstr>Церковь в Красноярке задумали строить в 1885 г. Нашлись среди купцов и зажиточных крестьян люди, которые не пожалели на благое дело ни сил, ни денег. Память сохранила имена главных благотворителей, строителей церкви, как их называли в народе. Это Василий Платонович Чернаков и Симеон Егорович Нагибин (после смерти они были похоронены во дворе храма). В 1886 г. привезли колокола, и 30 октября храм был освящѐн в честь святого пророка Илии. Здание деревянное, построено из соснового леса, на каменном фундаменте, в одной связи с колокольней. Трѐхкупольная церковь была крыта железом, обшита тѐсом, окрашена снаружи голубой краской, внутри красиво расписана. На колокольне 5 колоколов. Обнесѐн храм был красивой оградой из камня и дерева, с северной стороны был разбит сад. Постоянный священник появился в Красноярке только в 1893 г. Для священника и псаломщика обществом были построены деревянные дома, выделено 90 десятин пахотной, 9 десятин сенокосной и 1 десятина усадебной земли </vt:lpstr>
      <vt:lpstr>В ноябре 1906 г. строительные работы на ул. Казачьей завершились, а после освящения нового школьного здания в нѐм начались занятия. Позднее в нѐм размещались средняя школа, детский сад, мастерские школы-интерната. В настоящее время здание вернули Омской епархии и в нѐм находится Свято-Ильинская церковь</vt:lpstr>
      <vt:lpstr>Слайд 8</vt:lpstr>
      <vt:lpstr>Слайд 9</vt:lpstr>
      <vt:lpstr>Слайд 10</vt:lpstr>
      <vt:lpstr>Слайд 11</vt:lpstr>
      <vt:lpstr>Овраг</vt:lpstr>
      <vt:lpstr>Слайд 13</vt:lpstr>
      <vt:lpstr>Слайд 14</vt:lpstr>
      <vt:lpstr>Слайд 15</vt:lpstr>
      <vt:lpstr>Слайд 16</vt:lpstr>
      <vt:lpstr>Здесь, как и на одноимённом мосту напротив Лувра, влюблённые пары оставляют замки в знак нерушимой связи. А одинокие люди завязывают ленты, в надежде найти свою половину. Ехать для этого за тысячи километров не нужно. Достаточно добраться до Чернолучья. О том, где находится омский Мост влюблённых, знают далеко не все. Но те, кто действительно хочет сделать свои чувства и отношения ещё крепче, готовы отправиться на поиски этой тайной переправы. В некоторых семьях традиция приезжать сюда передаётся из поколения в поколение. Связана с этим местом и легенда о трагической любви. Некогда неподалёку находилось поселение. В нём жили парень и девушка. Он считал её другом. А она любила его всем сердцем. Безответно. «И приснился девушке сон: будто бы она прыгает с этого моста, и парень тогда должен был осознать, что действительно её любит. Проснулась она и подумала, что сон вещий. И пошла она к этому мосту, и привязала ленту с волос. Бросившись вниз, девушка погибла. А парень наконец-то осознал, что не может жить без неё. И, повязав свою ленточку, он внезапно ослеп. Так что единственным лучиком света в его сердце осталась любовь. Омский Мост влюблённых соединяет берега протоки Иртыша в Чернолучье. Необязательно быть влюблённым или искать свою вторую половинку, чтобы посетить это интересное место. Если вы просто романтик и верите в чудо, можете тоже приехать на Мост влюблённых, оставить свою ленточку и загадать любое желание.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 «Красный Яр»</dc:title>
  <dc:creator>HP</dc:creator>
  <cp:lastModifiedBy>*</cp:lastModifiedBy>
  <cp:revision>63</cp:revision>
  <dcterms:created xsi:type="dcterms:W3CDTF">2023-05-28T20:38:43Z</dcterms:created>
  <dcterms:modified xsi:type="dcterms:W3CDTF">2023-05-30T03:44:28Z</dcterms:modified>
</cp:coreProperties>
</file>