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9" r:id="rId3"/>
    <p:sldId id="260" r:id="rId4"/>
    <p:sldId id="269" r:id="rId5"/>
    <p:sldId id="261" r:id="rId6"/>
    <p:sldId id="262" r:id="rId7"/>
    <p:sldId id="270" r:id="rId8"/>
    <p:sldId id="263" r:id="rId9"/>
    <p:sldId id="264" r:id="rId10"/>
    <p:sldId id="271" r:id="rId11"/>
    <p:sldId id="272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3E9FF8D-3BA7-4ECD-BBC2-6F0567A5B98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EAA4EE5-922A-494C-88A9-BC8FA080A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FF8D-3BA7-4ECD-BBC2-6F0567A5B98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4EE5-922A-494C-88A9-BC8FA080A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FF8D-3BA7-4ECD-BBC2-6F0567A5B98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4EE5-922A-494C-88A9-BC8FA080A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E9FF8D-3BA7-4ECD-BBC2-6F0567A5B98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AA4EE5-922A-494C-88A9-BC8FA080AF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3E9FF8D-3BA7-4ECD-BBC2-6F0567A5B98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EAA4EE5-922A-494C-88A9-BC8FA080A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FF8D-3BA7-4ECD-BBC2-6F0567A5B98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4EE5-922A-494C-88A9-BC8FA080AF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FF8D-3BA7-4ECD-BBC2-6F0567A5B98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4EE5-922A-494C-88A9-BC8FA080AF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E9FF8D-3BA7-4ECD-BBC2-6F0567A5B98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AA4EE5-922A-494C-88A9-BC8FA080AF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FF8D-3BA7-4ECD-BBC2-6F0567A5B98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4EE5-922A-494C-88A9-BC8FA080A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E9FF8D-3BA7-4ECD-BBC2-6F0567A5B98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AA4EE5-922A-494C-88A9-BC8FA080AF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E9FF8D-3BA7-4ECD-BBC2-6F0567A5B98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AA4EE5-922A-494C-88A9-BC8FA080AF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E9FF8D-3BA7-4ECD-BBC2-6F0567A5B98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EAA4EE5-922A-494C-88A9-BC8FA080A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1285860"/>
            <a:ext cx="5743604" cy="178595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0" dirty="0" smtClean="0">
                <a:latin typeface="Book Antiqua" pitchFamily="18" charset="0"/>
              </a:rPr>
              <a:t>Государственный природный заказник «</a:t>
            </a:r>
            <a:r>
              <a:rPr lang="ru-RU" sz="3600" b="0" dirty="0" err="1" smtClean="0">
                <a:latin typeface="Book Antiqua" pitchFamily="18" charset="0"/>
              </a:rPr>
              <a:t>Лузинская</a:t>
            </a:r>
            <a:r>
              <a:rPr lang="ru-RU" sz="3600" b="0" dirty="0" smtClean="0">
                <a:latin typeface="Book Antiqua" pitchFamily="18" charset="0"/>
              </a:rPr>
              <a:t> дача»</a:t>
            </a:r>
            <a:endParaRPr lang="ru-RU" sz="3600" b="0" dirty="0"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63888" y="3284984"/>
            <a:ext cx="5328592" cy="333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езымянный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7416824" cy="3456384"/>
          </a:xfrm>
        </p:spPr>
      </p:pic>
      <p:pic>
        <p:nvPicPr>
          <p:cNvPr id="6" name="Рисунок 5" descr="Безымянный.pngk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501008"/>
            <a:ext cx="7632848" cy="30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996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1933575" cy="2362200"/>
          </a:xfrm>
        </p:spPr>
      </p:pic>
      <p:pic>
        <p:nvPicPr>
          <p:cNvPr id="9" name="Рисунок 8" descr="lebed-klik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60648"/>
            <a:ext cx="3384376" cy="2763687"/>
          </a:xfrm>
          <a:prstGeom prst="rect">
            <a:avLst/>
          </a:prstGeom>
        </p:spPr>
      </p:pic>
      <p:pic>
        <p:nvPicPr>
          <p:cNvPr id="10" name="Рисунок 9" descr="seraja-kuropatka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88640"/>
            <a:ext cx="2520280" cy="2736304"/>
          </a:xfrm>
          <a:prstGeom prst="rect">
            <a:avLst/>
          </a:prstGeom>
        </p:spPr>
      </p:pic>
      <p:pic>
        <p:nvPicPr>
          <p:cNvPr id="11" name="Рисунок 10" descr="sokol_sapsan_v_gnez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501008"/>
            <a:ext cx="3524250" cy="2638425"/>
          </a:xfrm>
          <a:prstGeom prst="rect">
            <a:avLst/>
          </a:prstGeom>
        </p:spPr>
      </p:pic>
      <p:pic>
        <p:nvPicPr>
          <p:cNvPr id="12" name="Рисунок 11" descr="f7d67352c6d9475fc8344f6ad40a24c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501008"/>
            <a:ext cx="3168352" cy="26642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3568" y="263691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Большой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ru-RU" dirty="0" smtClean="0">
                <a:latin typeface="Century Gothic" pitchFamily="34" charset="0"/>
              </a:rPr>
              <a:t>подорлик 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4" y="62373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ndara" pitchFamily="34" charset="0"/>
              </a:rPr>
              <a:t>C</a:t>
            </a:r>
            <a:r>
              <a:rPr lang="ru-RU" dirty="0" err="1" smtClean="0">
                <a:latin typeface="Candara" pitchFamily="34" charset="0"/>
              </a:rPr>
              <a:t>окол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smtClean="0">
                <a:latin typeface="Candara" pitchFamily="34" charset="0"/>
              </a:rPr>
              <a:t>сапсан</a:t>
            </a:r>
            <a:endParaRPr lang="ru-RU" dirty="0">
              <a:latin typeface="Candar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8144" y="30689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Л</a:t>
            </a:r>
            <a:r>
              <a:rPr lang="ru-RU" dirty="0" smtClean="0">
                <a:latin typeface="Century Gothic" pitchFamily="34" charset="0"/>
              </a:rPr>
              <a:t>ебедь-кликун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2080" y="621166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ndara" pitchFamily="34" charset="0"/>
              </a:rPr>
              <a:t>Тушканчик большой</a:t>
            </a:r>
            <a:endParaRPr lang="ru-RU" dirty="0">
              <a:latin typeface="Candar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9792" y="2996952"/>
            <a:ext cx="250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Серая </a:t>
            </a:r>
            <a:r>
              <a:rPr lang="ru-RU" dirty="0" smtClean="0">
                <a:latin typeface="Century Gothic" pitchFamily="34" charset="0"/>
              </a:rPr>
              <a:t>куропатка </a:t>
            </a:r>
            <a:endParaRPr lang="ru-RU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051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214290"/>
            <a:ext cx="4500594" cy="3182061"/>
          </a:xfrm>
        </p:spPr>
      </p:pic>
      <p:pic>
        <p:nvPicPr>
          <p:cNvPr id="19" name="Рисунок 18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357562"/>
            <a:ext cx="4381499" cy="3286124"/>
          </a:xfrm>
          <a:prstGeom prst="rect">
            <a:avLst/>
          </a:prstGeom>
        </p:spPr>
      </p:pic>
      <p:pic>
        <p:nvPicPr>
          <p:cNvPr id="20" name="Рисунок 19" descr="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14290"/>
            <a:ext cx="4143384" cy="2762256"/>
          </a:xfrm>
          <a:prstGeom prst="rect">
            <a:avLst/>
          </a:prstGeom>
        </p:spPr>
      </p:pic>
      <p:pic>
        <p:nvPicPr>
          <p:cNvPr id="21" name="Рисунок 20" descr="22-6111-4935897982447671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143248"/>
            <a:ext cx="3429024" cy="342902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7b76bf1277f2f8f30f9eff6ebce08b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4143404" cy="3107553"/>
          </a:xfrm>
        </p:spPr>
      </p:pic>
      <p:pic>
        <p:nvPicPr>
          <p:cNvPr id="5" name="Рисунок 4" descr="dom_na_proda_u_omsk_omskaa_obl_1290125445545865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14290"/>
            <a:ext cx="4095777" cy="3071834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286124"/>
            <a:ext cx="6000792" cy="337740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704856" cy="223224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Book Antiqua" pitchFamily="18" charset="0"/>
              </a:rPr>
              <a:t>СПАСИБО ЗА ВНИМАНИЕ!</a:t>
            </a:r>
            <a:endParaRPr lang="ru-RU" sz="40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71480"/>
            <a:ext cx="8858280" cy="5429264"/>
          </a:xfrm>
        </p:spPr>
        <p:txBody>
          <a:bodyPr/>
          <a:lstStyle/>
          <a:p>
            <a:r>
              <a:rPr lang="ru-RU" b="1" dirty="0" smtClean="0"/>
              <a:t>Текущий статус ООПТ: </a:t>
            </a:r>
            <a:r>
              <a:rPr lang="ru-RU" dirty="0" smtClean="0"/>
              <a:t>Действующий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Категория ООПТ: </a:t>
            </a:r>
            <a:r>
              <a:rPr lang="ru-RU" dirty="0" smtClean="0"/>
              <a:t>Государственный природный заказник</a:t>
            </a:r>
          </a:p>
          <a:p>
            <a:endParaRPr lang="ru-RU" dirty="0" smtClean="0"/>
          </a:p>
          <a:p>
            <a:r>
              <a:rPr lang="ru-RU" b="1" dirty="0" smtClean="0"/>
              <a:t>Значение ООПТ: </a:t>
            </a:r>
            <a:r>
              <a:rPr lang="ru-RU" dirty="0" smtClean="0"/>
              <a:t>Региональное</a:t>
            </a:r>
          </a:p>
          <a:p>
            <a:endParaRPr lang="ru-RU" b="1" dirty="0" smtClean="0"/>
          </a:p>
          <a:p>
            <a:r>
              <a:rPr lang="ru-RU" b="1" dirty="0" smtClean="0"/>
              <a:t>Профиль: </a:t>
            </a:r>
            <a:r>
              <a:rPr lang="ru-RU" dirty="0" smtClean="0"/>
              <a:t>Зоологический</a:t>
            </a:r>
          </a:p>
          <a:p>
            <a:endParaRPr lang="ru-RU" b="1" dirty="0" smtClean="0"/>
          </a:p>
          <a:p>
            <a:r>
              <a:rPr lang="ru-RU" b="1" dirty="0" smtClean="0"/>
              <a:t>Дата создания: </a:t>
            </a:r>
            <a:r>
              <a:rPr lang="ru-RU" dirty="0" smtClean="0"/>
              <a:t>14.12.1993</a:t>
            </a:r>
          </a:p>
          <a:p>
            <a:endParaRPr lang="ru-RU" dirty="0" smtClean="0"/>
          </a:p>
          <a:p>
            <a:r>
              <a:rPr lang="ru-RU" b="1" dirty="0" smtClean="0"/>
              <a:t>Общая площадь ООПТ: </a:t>
            </a:r>
            <a:r>
              <a:rPr lang="ru-RU" dirty="0" smtClean="0"/>
              <a:t>30 400,0 га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358246" cy="5825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Обоснование создания ООПТ и ее значимость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606760" cy="61436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smtClean="0"/>
              <a:t>Целями создания заказника являются:</a:t>
            </a:r>
          </a:p>
          <a:p>
            <a:pPr algn="just"/>
            <a:r>
              <a:rPr lang="ru-RU" dirty="0" smtClean="0"/>
              <a:t>поддержание необходимого экологического баланса и стабильности функционирования экосистем;</a:t>
            </a:r>
          </a:p>
          <a:p>
            <a:pPr algn="just"/>
            <a:r>
              <a:rPr lang="ru-RU" dirty="0" smtClean="0"/>
              <a:t>сохранение природных комплексов в естественном состоянии;</a:t>
            </a:r>
          </a:p>
          <a:p>
            <a:pPr algn="just"/>
            <a:r>
              <a:rPr lang="ru-RU" dirty="0" smtClean="0"/>
              <a:t>охрана редких, исчезающих или нуждающихся в особой охране видов животных;</a:t>
            </a:r>
          </a:p>
          <a:p>
            <a:pPr algn="just"/>
            <a:r>
              <a:rPr lang="ru-RU" dirty="0" smtClean="0"/>
              <a:t>сохранение, восстановление и воспроизводство охотничьих ресурсов, обогащение ими сопредельных территорий.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21060"/>
            <a:ext cx="8136904" cy="34563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600" b="1" dirty="0"/>
              <a:t>Основными задачами заказника являются:</a:t>
            </a:r>
          </a:p>
          <a:p>
            <a:pPr algn="just"/>
            <a:r>
              <a:rPr lang="ru-RU" dirty="0"/>
              <a:t>сохранение среды обитания и путей миграций редких, исчезающих или нуждающихся в особой охране видов животных, охотничьих ресурсов;</a:t>
            </a:r>
          </a:p>
          <a:p>
            <a:pPr algn="just"/>
            <a:r>
              <a:rPr lang="ru-RU" dirty="0"/>
              <a:t>осуществление государственного экологического</a:t>
            </a:r>
            <a:r>
              <a:rPr lang="en-US" dirty="0"/>
              <a:t> </a:t>
            </a:r>
            <a:r>
              <a:rPr lang="ru-RU" dirty="0"/>
              <a:t>мониторинга;</a:t>
            </a:r>
          </a:p>
          <a:p>
            <a:pPr algn="just"/>
            <a:r>
              <a:rPr lang="ru-RU" dirty="0"/>
              <a:t>проведение научных исследований;</a:t>
            </a:r>
          </a:p>
          <a:p>
            <a:pPr algn="just"/>
            <a:r>
              <a:rPr lang="ru-RU" dirty="0"/>
              <a:t>осуществление экологического </a:t>
            </a:r>
            <a:r>
              <a:rPr lang="ru-RU" dirty="0" smtClean="0"/>
              <a:t>просвещения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4369668" cy="29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49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429684" cy="21357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Географическое положение</a:t>
            </a:r>
            <a:br>
              <a:rPr lang="ru-RU" b="1" dirty="0" smtClean="0"/>
            </a:br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Государственный природный заказник </a:t>
            </a:r>
            <a:r>
              <a:rPr lang="ru-RU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solidFill>
                  <a:schemeClr val="tx1"/>
                </a:solidFill>
                <a:latin typeface="Book Antiqua" pitchFamily="18" charset="0"/>
              </a:rPr>
              <a:t>« </a:t>
            </a:r>
            <a:r>
              <a:rPr lang="ru-RU" sz="2400" dirty="0" err="1" smtClean="0">
                <a:solidFill>
                  <a:schemeClr val="tx1"/>
                </a:solidFill>
                <a:latin typeface="Book Antiqua" pitchFamily="18" charset="0"/>
              </a:rPr>
              <a:t>Лузинская</a:t>
            </a:r>
            <a:r>
              <a:rPr lang="ru-RU" sz="2400" dirty="0" smtClean="0">
                <a:solidFill>
                  <a:schemeClr val="tx1"/>
                </a:solidFill>
                <a:latin typeface="Book Antiqua" pitchFamily="18" charset="0"/>
              </a:rPr>
              <a:t> дача » расположен на территории </a:t>
            </a:r>
            <a:r>
              <a:rPr lang="ru-RU" sz="2400" dirty="0" err="1" smtClean="0">
                <a:solidFill>
                  <a:schemeClr val="tx1"/>
                </a:solidFill>
                <a:latin typeface="Book Antiqua" pitchFamily="18" charset="0"/>
              </a:rPr>
              <a:t>Любинского</a:t>
            </a:r>
            <a:r>
              <a:rPr lang="ru-RU" sz="2400" dirty="0" smtClean="0">
                <a:solidFill>
                  <a:schemeClr val="tx1"/>
                </a:solidFill>
                <a:latin typeface="Book Antiqua" pitchFamily="18" charset="0"/>
              </a:rPr>
              <a:t> Муниципального района Омской области</a:t>
            </a:r>
            <a:r>
              <a:rPr lang="ru-RU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Содержимое 3" descr="4604cc65ed99b672b8bd8c5f6f822b0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276872"/>
            <a:ext cx="6696744" cy="42897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5112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Природные особенности ООПТ: 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4464496" cy="43924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природно-климатические условия для лесостепной зоны Западной Сибири, отличающиеся мозаичностью ландшафта и его высокой экологической ёмкостью;</a:t>
            </a:r>
          </a:p>
          <a:p>
            <a:pPr algn="just"/>
            <a:r>
              <a:rPr lang="ru-RU" dirty="0" smtClean="0"/>
              <a:t>низменная плоская равнина, покрытая </a:t>
            </a:r>
            <a:r>
              <a:rPr lang="ru-RU" dirty="0"/>
              <a:t>осиново-березовыми колками, состоящими из березы бородавчатой, осины, ивы белой и заросшими озёрами - болотами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1"/>
            <a:ext cx="3528392" cy="529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7819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17032"/>
            <a:ext cx="525658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756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/>
              <a:t>Разрешенные виды деятельности и природопользования: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643966" cy="557214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endParaRPr lang="ru-RU" b="1" dirty="0" smtClean="0"/>
          </a:p>
          <a:p>
            <a:pPr algn="just"/>
            <a:r>
              <a:rPr lang="ru-RU" sz="3200" dirty="0" smtClean="0"/>
              <a:t>сельскохозяйственная и другая производственная деятельность, необходимая для жизнеобеспечения населения, проживающего на территории заказника</a:t>
            </a:r>
          </a:p>
          <a:p>
            <a:pPr algn="just"/>
            <a:r>
              <a:rPr lang="ru-RU" sz="3200" dirty="0" smtClean="0"/>
              <a:t>выборочная рубка лесных насаждений, заготовка гражданами древесины для собственных нужд;</a:t>
            </a:r>
          </a:p>
          <a:p>
            <a:pPr algn="just"/>
            <a:r>
              <a:rPr lang="ru-RU" sz="3200" dirty="0" smtClean="0"/>
              <a:t>проведение природоохранных и биотехнических мероприятий;</a:t>
            </a:r>
          </a:p>
          <a:p>
            <a:pPr algn="just"/>
            <a:r>
              <a:rPr lang="ru-RU" sz="3200" dirty="0" smtClean="0"/>
              <a:t>проведение научных исследований;</a:t>
            </a:r>
          </a:p>
          <a:p>
            <a:pPr algn="just"/>
            <a:r>
              <a:rPr lang="ru-RU" sz="3200" dirty="0" smtClean="0"/>
              <a:t>осуществление государственного экологического мониторинга;</a:t>
            </a:r>
          </a:p>
          <a:p>
            <a:pPr algn="just"/>
            <a:r>
              <a:rPr lang="ru-RU" sz="3200" dirty="0" smtClean="0"/>
              <a:t>ведение эколого-просветительской работы;</a:t>
            </a:r>
          </a:p>
          <a:p>
            <a:pPr algn="just"/>
            <a:r>
              <a:rPr lang="ru-RU" sz="3200" dirty="0" smtClean="0"/>
              <a:t>проведение работ по обустройству территории заказника, в том числе организация и устройство экологических маршрутов.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Перечень основных объектов охраны: 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4474840" cy="4205064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культуры хвойных (ель, сосна)</a:t>
            </a:r>
          </a:p>
          <a:p>
            <a:pPr algn="just"/>
            <a:r>
              <a:rPr lang="ru-RU" dirty="0" smtClean="0"/>
              <a:t>охотничье-промысловые животные (косуля, лисица, заяц-беляк, боровые птицы)</a:t>
            </a:r>
          </a:p>
          <a:p>
            <a:pPr algn="just"/>
            <a:r>
              <a:rPr lang="ru-RU" dirty="0" smtClean="0"/>
              <a:t>растительный и животный мир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82962"/>
            <a:ext cx="3582144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189</TotalTime>
  <Words>255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Государственный природный заказник «Лузинская дача»</vt:lpstr>
      <vt:lpstr>Слайд 2</vt:lpstr>
      <vt:lpstr>Обоснование создания ООПТ и ее значимость</vt:lpstr>
      <vt:lpstr>Слайд 4</vt:lpstr>
      <vt:lpstr>Географическое положение Государственный природный заказник  « Лузинская дача » расположен на территории Любинского Муниципального района Омской области </vt:lpstr>
      <vt:lpstr>Природные особенности ООПТ:  </vt:lpstr>
      <vt:lpstr>Слайд 7</vt:lpstr>
      <vt:lpstr>Разрешенные виды деятельности и природопользования:</vt:lpstr>
      <vt:lpstr>Перечень основных объектов охраны:  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 и Кристина</dc:creator>
  <cp:lastModifiedBy>Михаил и Кристина</cp:lastModifiedBy>
  <cp:revision>20</cp:revision>
  <dcterms:created xsi:type="dcterms:W3CDTF">2017-03-30T16:57:44Z</dcterms:created>
  <dcterms:modified xsi:type="dcterms:W3CDTF">2017-04-17T20:09:26Z</dcterms:modified>
</cp:coreProperties>
</file>